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64" r:id="rId3"/>
    <p:sldId id="267" r:id="rId4"/>
    <p:sldId id="271" r:id="rId5"/>
    <p:sldId id="269" r:id="rId6"/>
    <p:sldId id="272" r:id="rId7"/>
    <p:sldId id="275" r:id="rId8"/>
    <p:sldId id="266" r:id="rId9"/>
    <p:sldId id="263" r:id="rId10"/>
    <p:sldId id="277" r:id="rId11"/>
    <p:sldId id="276" r:id="rId12"/>
    <p:sldId id="283" r:id="rId13"/>
    <p:sldId id="261" r:id="rId14"/>
    <p:sldId id="278" r:id="rId15"/>
    <p:sldId id="274" r:id="rId16"/>
    <p:sldId id="280" r:id="rId17"/>
    <p:sldId id="282" r:id="rId18"/>
    <p:sldId id="284" r:id="rId19"/>
    <p:sldId id="265" r:id="rId20"/>
    <p:sldId id="281" r:id="rId21"/>
    <p:sldId id="260" r:id="rId22"/>
    <p:sldId id="257"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96"/>
    <p:restoredTop sz="94697"/>
  </p:normalViewPr>
  <p:slideViewPr>
    <p:cSldViewPr snapToGrid="0" snapToObjects="1">
      <p:cViewPr varScale="1">
        <p:scale>
          <a:sx n="62" d="100"/>
          <a:sy n="62" d="100"/>
        </p:scale>
        <p:origin x="60"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11/19/2020</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11/19/2020</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18.JP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6" Type="http://schemas.openxmlformats.org/officeDocument/2006/relationships/image" Target="../media/image22.jpg"/><Relationship Id="rId5" Type="http://schemas.openxmlformats.org/officeDocument/2006/relationships/image" Target="../media/image21.tiff"/><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8.JP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jp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9.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10.JP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2" Type="http://schemas.openxmlformats.org/officeDocument/2006/relationships/image" Target="../media/image11.tiff"/><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12.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4.xml"/><Relationship Id="rId5" Type="http://schemas.openxmlformats.org/officeDocument/2006/relationships/image" Target="../media/image15.jpe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9401732C-37EE-4B98-A709-9530173F3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grpSp>
        <p:nvGrpSpPr>
          <p:cNvPr id="35" name="Group 34">
            <a:extLst>
              <a:ext uri="{FF2B5EF4-FFF2-40B4-BE49-F238E27FC236}">
                <a16:creationId xmlns:a16="http://schemas.microsoft.com/office/drawing/2014/main" id="{654E48C8-2A00-4C54-BC9C-B18EE49E9C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86"/>
            <a:ext cx="12229962" cy="6856214"/>
            <a:chOff x="-15736" y="0"/>
            <a:chExt cx="12229962" cy="6856214"/>
          </a:xfrm>
        </p:grpSpPr>
        <p:pic>
          <p:nvPicPr>
            <p:cNvPr id="36" name="Picture 35">
              <a:extLst>
                <a:ext uri="{FF2B5EF4-FFF2-40B4-BE49-F238E27FC236}">
                  <a16:creationId xmlns:a16="http://schemas.microsoft.com/office/drawing/2014/main" id="{CE0A0544-8F52-43F0-AC3E-DF683908B56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7" name="Rectangle 36">
              <a:extLst>
                <a:ext uri="{FF2B5EF4-FFF2-40B4-BE49-F238E27FC236}">
                  <a16:creationId xmlns:a16="http://schemas.microsoft.com/office/drawing/2014/main" id="{2F4057D3-A680-4443-9E51-ED920A691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38" name="Picture 37">
              <a:extLst>
                <a:ext uri="{FF2B5EF4-FFF2-40B4-BE49-F238E27FC236}">
                  <a16:creationId xmlns:a16="http://schemas.microsoft.com/office/drawing/2014/main" id="{2F6853A4-7B38-4FDE-B024-AE8BA71E738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9" name="Picture 38">
              <a:extLst>
                <a:ext uri="{FF2B5EF4-FFF2-40B4-BE49-F238E27FC236}">
                  <a16:creationId xmlns:a16="http://schemas.microsoft.com/office/drawing/2014/main" id="{86ADF4DB-4290-4441-8F8E-04152FE6063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D9FFF728-3FC5-6149-B71A-BDAC311B61AE}"/>
              </a:ext>
            </a:extLst>
          </p:cNvPr>
          <p:cNvSpPr>
            <a:spLocks noGrp="1"/>
          </p:cNvSpPr>
          <p:nvPr>
            <p:ph type="ctrTitle"/>
          </p:nvPr>
        </p:nvSpPr>
        <p:spPr>
          <a:xfrm>
            <a:off x="997528" y="982132"/>
            <a:ext cx="4094017" cy="2823880"/>
          </a:xfrm>
        </p:spPr>
        <p:txBody>
          <a:bodyPr>
            <a:normAutofit/>
          </a:bodyPr>
          <a:lstStyle/>
          <a:p>
            <a:r>
              <a:rPr lang="en-US" sz="4800">
                <a:solidFill>
                  <a:srgbClr val="262626"/>
                </a:solidFill>
              </a:rPr>
              <a:t>Vision Awareness Program</a:t>
            </a:r>
          </a:p>
        </p:txBody>
      </p:sp>
      <p:sp>
        <p:nvSpPr>
          <p:cNvPr id="3" name="Subtitle 2">
            <a:extLst>
              <a:ext uri="{FF2B5EF4-FFF2-40B4-BE49-F238E27FC236}">
                <a16:creationId xmlns:a16="http://schemas.microsoft.com/office/drawing/2014/main" id="{1A54444A-1E5D-D947-B4F1-21B64EA99B04}"/>
              </a:ext>
            </a:extLst>
          </p:cNvPr>
          <p:cNvSpPr>
            <a:spLocks noGrp="1"/>
          </p:cNvSpPr>
          <p:nvPr>
            <p:ph type="subTitle" idx="1"/>
          </p:nvPr>
        </p:nvSpPr>
        <p:spPr>
          <a:xfrm>
            <a:off x="997528" y="4076944"/>
            <a:ext cx="4225103" cy="1679620"/>
          </a:xfrm>
        </p:spPr>
        <p:txBody>
          <a:bodyPr>
            <a:normAutofit/>
          </a:bodyPr>
          <a:lstStyle/>
          <a:p>
            <a:r>
              <a:rPr lang="en-US" sz="2800" dirty="0">
                <a:solidFill>
                  <a:srgbClr val="000000"/>
                </a:solidFill>
              </a:rPr>
              <a:t>Girl Scouts &amp; Boy Scouts </a:t>
            </a:r>
          </a:p>
          <a:p>
            <a:endParaRPr lang="en-US" dirty="0">
              <a:solidFill>
                <a:srgbClr val="000000"/>
              </a:solidFill>
            </a:endParaRPr>
          </a:p>
        </p:txBody>
      </p:sp>
      <p:pic>
        <p:nvPicPr>
          <p:cNvPr id="5" name="Content Placeholder 4">
            <a:extLst>
              <a:ext uri="{FF2B5EF4-FFF2-40B4-BE49-F238E27FC236}">
                <a16:creationId xmlns:a16="http://schemas.microsoft.com/office/drawing/2014/main" id="{9DF38E22-356A-A54C-BD87-F4421B9D1A52}"/>
              </a:ext>
            </a:extLst>
          </p:cNvPr>
          <p:cNvPicPr>
            <a:picLocks noChangeAspect="1"/>
          </p:cNvPicPr>
          <p:nvPr/>
        </p:nvPicPr>
        <p:blipFill rotWithShape="1">
          <a:blip r:embed="rId5"/>
          <a:srcRect t="5327" r="2" b="4893"/>
          <a:stretch/>
        </p:blipFill>
        <p:spPr>
          <a:xfrm>
            <a:off x="5428053" y="982131"/>
            <a:ext cx="5450696" cy="4893735"/>
          </a:xfrm>
          <a:prstGeom prst="rect">
            <a:avLst/>
          </a:prstGeom>
          <a:ln w="57150" cmpd="thickThin">
            <a:solidFill>
              <a:srgbClr val="7F7F7F"/>
            </a:solidFill>
            <a:miter lim="800000"/>
          </a:ln>
        </p:spPr>
      </p:pic>
    </p:spTree>
    <p:extLst>
      <p:ext uri="{BB962C8B-B14F-4D97-AF65-F5344CB8AC3E}">
        <p14:creationId xmlns:p14="http://schemas.microsoft.com/office/powerpoint/2010/main" val="13624436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A308EC-85BB-6848-8B4D-F00AA0C38504}"/>
              </a:ext>
            </a:extLst>
          </p:cNvPr>
          <p:cNvSpPr>
            <a:spLocks noGrp="1"/>
          </p:cNvSpPr>
          <p:nvPr>
            <p:ph type="title"/>
          </p:nvPr>
        </p:nvSpPr>
        <p:spPr/>
        <p:txBody>
          <a:bodyPr/>
          <a:lstStyle/>
          <a:p>
            <a:r>
              <a:rPr lang="en-US" dirty="0"/>
              <a:t>Myopia, Hyperopia, Astigmatism</a:t>
            </a:r>
          </a:p>
        </p:txBody>
      </p:sp>
      <p:pic>
        <p:nvPicPr>
          <p:cNvPr id="1026" name="Picture 2" descr="Myopia - Causes, Symptoms, Treatments | APEC">
            <a:extLst>
              <a:ext uri="{FF2B5EF4-FFF2-40B4-BE49-F238E27FC236}">
                <a16:creationId xmlns:a16="http://schemas.microsoft.com/office/drawing/2014/main" id="{F17831DA-ACB2-0847-AD1B-1A83431FF43F}"/>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57319" y="2743200"/>
            <a:ext cx="5116263" cy="337624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hoto Comparison Shows Astigmatism At Night And People Are Realizing  Something – Mystical Raven">
            <a:extLst>
              <a:ext uri="{FF2B5EF4-FFF2-40B4-BE49-F238E27FC236}">
                <a16:creationId xmlns:a16="http://schemas.microsoft.com/office/drawing/2014/main" id="{75217A5E-011D-8F43-9F0B-E617C99DF892}"/>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218418" y="2743200"/>
            <a:ext cx="5116263" cy="33762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3018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2" name="Picture 11">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3" name="Rectangle 12">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4" name="Picture 13">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5" name="Picture 14">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7" name="Straight Connector 16">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19" name="Rectangle 18">
            <a:extLst>
              <a:ext uri="{FF2B5EF4-FFF2-40B4-BE49-F238E27FC236}">
                <a16:creationId xmlns:a16="http://schemas.microsoft.com/office/drawing/2014/main" id="{11C7711F-3983-4AB1-AFDE-96F7C06514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89BC9D38-9241-4F71-9B45-73827299E4C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229962" cy="6856214"/>
            <a:chOff x="-15736" y="0"/>
            <a:chExt cx="12229962" cy="6856214"/>
          </a:xfrm>
        </p:grpSpPr>
        <p:pic>
          <p:nvPicPr>
            <p:cNvPr id="22" name="Picture 21">
              <a:extLst>
                <a:ext uri="{FF2B5EF4-FFF2-40B4-BE49-F238E27FC236}">
                  <a16:creationId xmlns:a16="http://schemas.microsoft.com/office/drawing/2014/main" id="{0D302979-39A3-4421-821D-94D6E00BCE8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3" name="Rectangle 22">
              <a:extLst>
                <a:ext uri="{FF2B5EF4-FFF2-40B4-BE49-F238E27FC236}">
                  <a16:creationId xmlns:a16="http://schemas.microsoft.com/office/drawing/2014/main" id="{68E001BA-C181-4F47-9ABC-DF4C85AB4F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24" name="Picture 23">
              <a:extLst>
                <a:ext uri="{FF2B5EF4-FFF2-40B4-BE49-F238E27FC236}">
                  <a16:creationId xmlns:a16="http://schemas.microsoft.com/office/drawing/2014/main" id="{7EF07F1E-BD52-4B06-A38E-BF29F8E2857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5" name="Picture 24">
              <a:extLst>
                <a:ext uri="{FF2B5EF4-FFF2-40B4-BE49-F238E27FC236}">
                  <a16:creationId xmlns:a16="http://schemas.microsoft.com/office/drawing/2014/main" id="{A68BE646-889B-49C2-95AF-90BAE5D29A9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3E616A09-0735-7B45-AA18-A9FF0E884247}"/>
              </a:ext>
            </a:extLst>
          </p:cNvPr>
          <p:cNvSpPr>
            <a:spLocks noGrp="1"/>
          </p:cNvSpPr>
          <p:nvPr>
            <p:ph type="title"/>
          </p:nvPr>
        </p:nvSpPr>
        <p:spPr>
          <a:xfrm>
            <a:off x="4626508" y="982132"/>
            <a:ext cx="6270090" cy="1303867"/>
          </a:xfrm>
        </p:spPr>
        <p:txBody>
          <a:bodyPr vert="horz" lIns="91440" tIns="45720" rIns="91440" bIns="45720" rtlCol="0" anchor="ctr">
            <a:normAutofit/>
          </a:bodyPr>
          <a:lstStyle/>
          <a:p>
            <a:r>
              <a:rPr lang="en-US" dirty="0"/>
              <a:t>Glasses and Contacts</a:t>
            </a:r>
          </a:p>
        </p:txBody>
      </p:sp>
      <p:sp>
        <p:nvSpPr>
          <p:cNvPr id="27" name="Rectangle 26">
            <a:extLst>
              <a:ext uri="{FF2B5EF4-FFF2-40B4-BE49-F238E27FC236}">
                <a16:creationId xmlns:a16="http://schemas.microsoft.com/office/drawing/2014/main" id="{B3085476-B49E-49ED-87D2-1165E69D26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3059206"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icture containing person, person, young, holding&#10;&#10;Description automatically generated">
            <a:extLst>
              <a:ext uri="{FF2B5EF4-FFF2-40B4-BE49-F238E27FC236}">
                <a16:creationId xmlns:a16="http://schemas.microsoft.com/office/drawing/2014/main" id="{1BC0039C-BEC9-574E-85AD-22642DF0078D}"/>
              </a:ext>
            </a:extLst>
          </p:cNvPr>
          <p:cNvPicPr>
            <a:picLocks noGrp="1" noChangeAspect="1"/>
          </p:cNvPicPr>
          <p:nvPr>
            <p:ph sz="half" idx="1"/>
          </p:nvPr>
        </p:nvPicPr>
        <p:blipFill rotWithShape="1">
          <a:blip r:embed="rId5"/>
          <a:srcRect t="15904" r="1" b="1"/>
          <a:stretch/>
        </p:blipFill>
        <p:spPr>
          <a:xfrm rot="5400000">
            <a:off x="700189" y="2122701"/>
            <a:ext cx="3858780" cy="2433793"/>
          </a:xfrm>
          <a:prstGeom prst="rect">
            <a:avLst/>
          </a:prstGeom>
        </p:spPr>
      </p:pic>
      <p:cxnSp>
        <p:nvCxnSpPr>
          <p:cNvPr id="29" name="Straight Connector 28">
            <a:extLst>
              <a:ext uri="{FF2B5EF4-FFF2-40B4-BE49-F238E27FC236}">
                <a16:creationId xmlns:a16="http://schemas.microsoft.com/office/drawing/2014/main" id="{59BA5C68-DFCC-4101-8403-F96781CDDD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26508" y="2400639"/>
            <a:ext cx="6270089" cy="0"/>
          </a:xfrm>
          <a:prstGeom prst="line">
            <a:avLst/>
          </a:prstGeom>
        </p:spPr>
        <p:style>
          <a:lnRef idx="2">
            <a:schemeClr val="accent1"/>
          </a:lnRef>
          <a:fillRef idx="0">
            <a:schemeClr val="accent1"/>
          </a:fillRef>
          <a:effectRef idx="1">
            <a:schemeClr val="accent1"/>
          </a:effectRef>
          <a:fontRef idx="minor">
            <a:schemeClr val="tx1"/>
          </a:fontRef>
        </p:style>
      </p:cxnSp>
      <p:sp>
        <p:nvSpPr>
          <p:cNvPr id="4" name="Content Placeholder 3">
            <a:extLst>
              <a:ext uri="{FF2B5EF4-FFF2-40B4-BE49-F238E27FC236}">
                <a16:creationId xmlns:a16="http://schemas.microsoft.com/office/drawing/2014/main" id="{2D2867DF-E6C4-774C-A1DF-CA35052E264B}"/>
              </a:ext>
            </a:extLst>
          </p:cNvPr>
          <p:cNvSpPr>
            <a:spLocks noGrp="1"/>
          </p:cNvSpPr>
          <p:nvPr>
            <p:ph sz="half" idx="2"/>
          </p:nvPr>
        </p:nvSpPr>
        <p:spPr>
          <a:xfrm>
            <a:off x="4636482" y="2556932"/>
            <a:ext cx="6260114" cy="3318936"/>
          </a:xfrm>
        </p:spPr>
        <p:txBody>
          <a:bodyPr vert="horz" lIns="91440" tIns="45720" rIns="91440" bIns="45720" rtlCol="0" anchor="t">
            <a:normAutofit/>
          </a:bodyPr>
          <a:lstStyle/>
          <a:p>
            <a:r>
              <a:rPr lang="en-US" dirty="0"/>
              <a:t>Glasses or Contact are primarily used to correct nearsightedness, farsightedness and astigmatism.</a:t>
            </a:r>
          </a:p>
          <a:p>
            <a:r>
              <a:rPr lang="en-US" dirty="0"/>
              <a:t>Some other types of glasses are sunglasses, rec specs, safety glasses, swimming goggles.</a:t>
            </a:r>
          </a:p>
          <a:p>
            <a:r>
              <a:rPr lang="en-US" dirty="0"/>
              <a:t>Some other types of Contacts are bandage contacts, tinted contacts, scleral contacts and specialty contacts.</a:t>
            </a:r>
          </a:p>
        </p:txBody>
      </p:sp>
    </p:spTree>
    <p:extLst>
      <p:ext uri="{BB962C8B-B14F-4D97-AF65-F5344CB8AC3E}">
        <p14:creationId xmlns:p14="http://schemas.microsoft.com/office/powerpoint/2010/main" val="117295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92A10-4872-E144-8132-3D1DBCAC643B}"/>
              </a:ext>
            </a:extLst>
          </p:cNvPr>
          <p:cNvSpPr>
            <a:spLocks noGrp="1"/>
          </p:cNvSpPr>
          <p:nvPr>
            <p:ph type="title"/>
          </p:nvPr>
        </p:nvSpPr>
        <p:spPr/>
        <p:txBody>
          <a:bodyPr/>
          <a:lstStyle/>
          <a:p>
            <a:r>
              <a:rPr lang="en-US" dirty="0"/>
              <a:t>Glasses and Contacts</a:t>
            </a:r>
          </a:p>
        </p:txBody>
      </p:sp>
      <p:pic>
        <p:nvPicPr>
          <p:cNvPr id="7172" name="Picture 4" descr="Paraoptometric Resources and Certification | AOA">
            <a:extLst>
              <a:ext uri="{FF2B5EF4-FFF2-40B4-BE49-F238E27FC236}">
                <a16:creationId xmlns:a16="http://schemas.microsoft.com/office/drawing/2014/main" id="{2F9FC68E-8CAF-D248-93C5-0697BEA4FB2B}"/>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638300" y="2885952"/>
            <a:ext cx="4038600" cy="2989915"/>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ealthy Vision and Contact Lenses | AOA">
            <a:extLst>
              <a:ext uri="{FF2B5EF4-FFF2-40B4-BE49-F238E27FC236}">
                <a16:creationId xmlns:a16="http://schemas.microsoft.com/office/drawing/2014/main" id="{1F49DDC3-B8BA-7A48-886F-168971854A3F}"/>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521450" y="2885953"/>
            <a:ext cx="4038600" cy="2846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62539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88" name="Group 87">
            <a:extLst>
              <a:ext uri="{FF2B5EF4-FFF2-40B4-BE49-F238E27FC236}">
                <a16:creationId xmlns:a16="http://schemas.microsoft.com/office/drawing/2014/main" id="{C617B5E7-82EF-4F98-88F9-C0D5A5E8239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89" name="Picture 88">
              <a:extLst>
                <a:ext uri="{FF2B5EF4-FFF2-40B4-BE49-F238E27FC236}">
                  <a16:creationId xmlns:a16="http://schemas.microsoft.com/office/drawing/2014/main" id="{EDA38C96-883D-497B-8F5D-D7E435243DA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0" name="Rectangle 89">
              <a:extLst>
                <a:ext uri="{FF2B5EF4-FFF2-40B4-BE49-F238E27FC236}">
                  <a16:creationId xmlns:a16="http://schemas.microsoft.com/office/drawing/2014/main" id="{DB488A02-ECF8-47A5-806C-8CDF9935E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91" name="Picture 90">
              <a:extLst>
                <a:ext uri="{FF2B5EF4-FFF2-40B4-BE49-F238E27FC236}">
                  <a16:creationId xmlns:a16="http://schemas.microsoft.com/office/drawing/2014/main" id="{40566D3B-3450-407D-9C9E-622BF0D9786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92" name="Picture 91">
              <a:extLst>
                <a:ext uri="{FF2B5EF4-FFF2-40B4-BE49-F238E27FC236}">
                  <a16:creationId xmlns:a16="http://schemas.microsoft.com/office/drawing/2014/main" id="{04FE625F-F961-4FE5-95C8-0AE28A5D55C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94" name="Straight Connector 93">
            <a:extLst>
              <a:ext uri="{FF2B5EF4-FFF2-40B4-BE49-F238E27FC236}">
                <a16:creationId xmlns:a16="http://schemas.microsoft.com/office/drawing/2014/main" id="{F54A39E9-7329-429E-AA37-59887458780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96" name="Rectangle 95">
            <a:extLst>
              <a:ext uri="{FF2B5EF4-FFF2-40B4-BE49-F238E27FC236}">
                <a16:creationId xmlns:a16="http://schemas.microsoft.com/office/drawing/2014/main" id="{EE15D8F5-87D0-452C-93FB-8CA3F98D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8" name="Group 97">
            <a:extLst>
              <a:ext uri="{FF2B5EF4-FFF2-40B4-BE49-F238E27FC236}">
                <a16:creationId xmlns:a16="http://schemas.microsoft.com/office/drawing/2014/main" id="{79BCF8C7-8464-4B36-AF07-C89E5129ED7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99" name="Picture 98">
              <a:extLst>
                <a:ext uri="{FF2B5EF4-FFF2-40B4-BE49-F238E27FC236}">
                  <a16:creationId xmlns:a16="http://schemas.microsoft.com/office/drawing/2014/main" id="{69A16566-722B-41C8-8B9F-B133B71E23A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0" name="Rectangle 99">
              <a:extLst>
                <a:ext uri="{FF2B5EF4-FFF2-40B4-BE49-F238E27FC236}">
                  <a16:creationId xmlns:a16="http://schemas.microsoft.com/office/drawing/2014/main" id="{5F929A8C-ADE2-462E-A437-C028E46486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1" name="Picture 100">
              <a:extLst>
                <a:ext uri="{FF2B5EF4-FFF2-40B4-BE49-F238E27FC236}">
                  <a16:creationId xmlns:a16="http://schemas.microsoft.com/office/drawing/2014/main" id="{117397E4-1968-4513-988E-69C130AC1EC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02" name="Picture 101">
              <a:extLst>
                <a:ext uri="{FF2B5EF4-FFF2-40B4-BE49-F238E27FC236}">
                  <a16:creationId xmlns:a16="http://schemas.microsoft.com/office/drawing/2014/main" id="{DA0B6105-4183-4AEC-BDB1-E67B7B2C704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4" name="Title 3">
            <a:extLst>
              <a:ext uri="{FF2B5EF4-FFF2-40B4-BE49-F238E27FC236}">
                <a16:creationId xmlns:a16="http://schemas.microsoft.com/office/drawing/2014/main" id="{86D2F08B-CD4F-9D44-85FD-679D1E4F8B84}"/>
              </a:ext>
            </a:extLst>
          </p:cNvPr>
          <p:cNvSpPr>
            <a:spLocks noGrp="1"/>
          </p:cNvSpPr>
          <p:nvPr>
            <p:ph type="title"/>
          </p:nvPr>
        </p:nvSpPr>
        <p:spPr>
          <a:xfrm>
            <a:off x="1256858" y="982132"/>
            <a:ext cx="4842190" cy="1774814"/>
          </a:xfrm>
        </p:spPr>
        <p:txBody>
          <a:bodyPr vert="horz" lIns="91440" tIns="45720" rIns="91440" bIns="45720" rtlCol="0" anchor="ctr">
            <a:normAutofit/>
          </a:bodyPr>
          <a:lstStyle/>
          <a:p>
            <a:r>
              <a:rPr lang="en-US" dirty="0"/>
              <a:t>Ocular Health</a:t>
            </a:r>
            <a:br>
              <a:rPr lang="en-US" dirty="0"/>
            </a:br>
            <a:r>
              <a:rPr lang="en-US" dirty="0"/>
              <a:t>Slit Lamp Exam</a:t>
            </a:r>
          </a:p>
        </p:txBody>
      </p:sp>
      <p:cxnSp>
        <p:nvCxnSpPr>
          <p:cNvPr id="104" name="Straight Connector 103">
            <a:extLst>
              <a:ext uri="{FF2B5EF4-FFF2-40B4-BE49-F238E27FC236}">
                <a16:creationId xmlns:a16="http://schemas.microsoft.com/office/drawing/2014/main" id="{5A8B956C-6D95-401E-8C33-997227D9D4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46233" y="2838638"/>
            <a:ext cx="4663440" cy="0"/>
          </a:xfrm>
          <a:prstGeom prst="line">
            <a:avLst/>
          </a:prstGeom>
        </p:spPr>
        <p:style>
          <a:lnRef idx="2">
            <a:schemeClr val="accent1"/>
          </a:lnRef>
          <a:fillRef idx="0">
            <a:schemeClr val="accent1"/>
          </a:fillRef>
          <a:effectRef idx="1">
            <a:schemeClr val="accent1"/>
          </a:effectRef>
          <a:fontRef idx="minor">
            <a:schemeClr val="tx1"/>
          </a:fontRef>
        </p:style>
      </p:cxnSp>
      <p:pic>
        <p:nvPicPr>
          <p:cNvPr id="17" name="Content Placeholder 4">
            <a:extLst>
              <a:ext uri="{FF2B5EF4-FFF2-40B4-BE49-F238E27FC236}">
                <a16:creationId xmlns:a16="http://schemas.microsoft.com/office/drawing/2014/main" id="{F0A59874-ACA8-A447-B826-7F3AF72E4090}"/>
              </a:ext>
            </a:extLst>
          </p:cNvPr>
          <p:cNvPicPr>
            <a:picLocks noGrp="1" noChangeAspect="1"/>
          </p:cNvPicPr>
          <p:nvPr>
            <p:ph sz="half" idx="2"/>
          </p:nvPr>
        </p:nvPicPr>
        <p:blipFill rotWithShape="1">
          <a:blip r:embed="rId5"/>
          <a:srcRect l="16226" r="5013"/>
          <a:stretch/>
        </p:blipFill>
        <p:spPr>
          <a:xfrm>
            <a:off x="1295401" y="3153522"/>
            <a:ext cx="2216907" cy="2700836"/>
          </a:xfrm>
          <a:prstGeom prst="rect">
            <a:avLst/>
          </a:prstGeom>
          <a:ln w="57150" cmpd="thickThin">
            <a:solidFill>
              <a:schemeClr val="tx1">
                <a:lumMod val="50000"/>
                <a:lumOff val="50000"/>
              </a:schemeClr>
            </a:solidFill>
            <a:miter lim="800000"/>
          </a:ln>
        </p:spPr>
      </p:pic>
      <p:pic>
        <p:nvPicPr>
          <p:cNvPr id="3" name="Picture 2" descr="A group of people standing in a room&#10;&#10;Description automatically generated">
            <a:extLst>
              <a:ext uri="{FF2B5EF4-FFF2-40B4-BE49-F238E27FC236}">
                <a16:creationId xmlns:a16="http://schemas.microsoft.com/office/drawing/2014/main" id="{39B48A92-BD92-8E41-9F8A-05CD73BB3524}"/>
              </a:ext>
            </a:extLst>
          </p:cNvPr>
          <p:cNvPicPr>
            <a:picLocks noChangeAspect="1"/>
          </p:cNvPicPr>
          <p:nvPr/>
        </p:nvPicPr>
        <p:blipFill rotWithShape="1">
          <a:blip r:embed="rId6"/>
          <a:srcRect l="16734" r="14143"/>
          <a:stretch/>
        </p:blipFill>
        <p:spPr>
          <a:xfrm>
            <a:off x="3837973" y="3153521"/>
            <a:ext cx="2229372" cy="2700831"/>
          </a:xfrm>
          <a:prstGeom prst="rect">
            <a:avLst/>
          </a:prstGeom>
          <a:ln w="57150" cmpd="thickThin">
            <a:solidFill>
              <a:schemeClr val="tx1">
                <a:lumMod val="50000"/>
                <a:lumOff val="50000"/>
              </a:schemeClr>
            </a:solidFill>
            <a:miter lim="800000"/>
          </a:ln>
        </p:spPr>
      </p:pic>
      <p:sp>
        <p:nvSpPr>
          <p:cNvPr id="5" name="Content Placeholder 4">
            <a:extLst>
              <a:ext uri="{FF2B5EF4-FFF2-40B4-BE49-F238E27FC236}">
                <a16:creationId xmlns:a16="http://schemas.microsoft.com/office/drawing/2014/main" id="{54B64BA4-8FCC-C042-B101-351E05EE6291}"/>
              </a:ext>
            </a:extLst>
          </p:cNvPr>
          <p:cNvSpPr>
            <a:spLocks noGrp="1"/>
          </p:cNvSpPr>
          <p:nvPr>
            <p:ph sz="half" idx="1"/>
          </p:nvPr>
        </p:nvSpPr>
        <p:spPr>
          <a:xfrm>
            <a:off x="6604033" y="1158023"/>
            <a:ext cx="4528947" cy="4696335"/>
          </a:xfrm>
        </p:spPr>
        <p:txBody>
          <a:bodyPr vert="horz" lIns="91440" tIns="45720" rIns="91440" bIns="45720" rtlCol="0" anchor="t">
            <a:normAutofit/>
          </a:bodyPr>
          <a:lstStyle/>
          <a:p>
            <a:pPr marL="0" indent="0">
              <a:lnSpc>
                <a:spcPct val="90000"/>
              </a:lnSpc>
            </a:pPr>
            <a:r>
              <a:rPr lang="en-US" sz="2200" dirty="0"/>
              <a:t>Cornea-clear window in front of the Iris and the Pupil.</a:t>
            </a:r>
          </a:p>
          <a:p>
            <a:pPr marL="0" indent="0">
              <a:lnSpc>
                <a:spcPct val="90000"/>
              </a:lnSpc>
            </a:pPr>
            <a:r>
              <a:rPr lang="en-US" sz="2200" dirty="0"/>
              <a:t>Corneal Diseases can cause blurred vision.</a:t>
            </a:r>
          </a:p>
          <a:p>
            <a:pPr marL="0" indent="0">
              <a:lnSpc>
                <a:spcPct val="90000"/>
              </a:lnSpc>
            </a:pPr>
            <a:r>
              <a:rPr lang="en-US" sz="2200" dirty="0"/>
              <a:t>Damage to the cornea may be due to genetic disorders or scarring from injuries and infections.</a:t>
            </a:r>
          </a:p>
          <a:p>
            <a:pPr marL="0" indent="0">
              <a:lnSpc>
                <a:spcPct val="90000"/>
              </a:lnSpc>
            </a:pPr>
            <a:r>
              <a:rPr lang="en-US" sz="2200" dirty="0"/>
              <a:t>Lens-focusing system in the eye. It bends the light rays entering the eye in order to create a clear image on the retina.</a:t>
            </a:r>
          </a:p>
          <a:p>
            <a:pPr marL="0" indent="0">
              <a:lnSpc>
                <a:spcPct val="90000"/>
              </a:lnSpc>
            </a:pPr>
            <a:r>
              <a:rPr lang="en-US" sz="2200" dirty="0"/>
              <a:t>Cataracts cause clouding of the lens and results on blurry vision.</a:t>
            </a:r>
          </a:p>
        </p:txBody>
      </p:sp>
    </p:spTree>
    <p:extLst>
      <p:ext uri="{BB962C8B-B14F-4D97-AF65-F5344CB8AC3E}">
        <p14:creationId xmlns:p14="http://schemas.microsoft.com/office/powerpoint/2010/main" val="3836056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EEAB0-094E-0B48-BABB-4A54E883DC0A}"/>
              </a:ext>
            </a:extLst>
          </p:cNvPr>
          <p:cNvSpPr>
            <a:spLocks noGrp="1"/>
          </p:cNvSpPr>
          <p:nvPr>
            <p:ph type="title"/>
          </p:nvPr>
        </p:nvSpPr>
        <p:spPr/>
        <p:txBody>
          <a:bodyPr>
            <a:normAutofit/>
          </a:bodyPr>
          <a:lstStyle/>
          <a:p>
            <a:r>
              <a:rPr lang="en-US" dirty="0"/>
              <a:t>Cornea, Iris, Pupil, Cataracts, Astigmatism</a:t>
            </a:r>
          </a:p>
        </p:txBody>
      </p:sp>
      <p:pic>
        <p:nvPicPr>
          <p:cNvPr id="2052" name="Picture 4" descr="Cataract | AOA">
            <a:extLst>
              <a:ext uri="{FF2B5EF4-FFF2-40B4-BE49-F238E27FC236}">
                <a16:creationId xmlns:a16="http://schemas.microsoft.com/office/drawing/2014/main" id="{96D9D917-4148-D74A-BD8A-B054A387BA16}"/>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933295" y="2795954"/>
            <a:ext cx="5220711" cy="307991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Astigmatism | AOA">
            <a:extLst>
              <a:ext uri="{FF2B5EF4-FFF2-40B4-BE49-F238E27FC236}">
                <a16:creationId xmlns:a16="http://schemas.microsoft.com/office/drawing/2014/main" id="{F417873F-3861-314D-AD20-0A346032D60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6672887" y="2795955"/>
            <a:ext cx="4440589" cy="31412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046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7989C9-F01A-0B4E-A87C-3D97B6F99E58}"/>
              </a:ext>
            </a:extLst>
          </p:cNvPr>
          <p:cNvSpPr>
            <a:spLocks noGrp="1"/>
          </p:cNvSpPr>
          <p:nvPr>
            <p:ph type="title"/>
          </p:nvPr>
        </p:nvSpPr>
        <p:spPr>
          <a:xfrm>
            <a:off x="1295402" y="982132"/>
            <a:ext cx="3909644" cy="1303867"/>
          </a:xfrm>
        </p:spPr>
        <p:txBody>
          <a:bodyPr vert="horz" lIns="91440" tIns="45720" rIns="91440" bIns="45720" rtlCol="0" anchor="b">
            <a:noAutofit/>
          </a:bodyPr>
          <a:lstStyle/>
          <a:p>
            <a:pPr>
              <a:lnSpc>
                <a:spcPct val="90000"/>
              </a:lnSpc>
            </a:pPr>
            <a:r>
              <a:rPr lang="en-US" dirty="0">
                <a:solidFill>
                  <a:srgbClr val="262626"/>
                </a:solidFill>
              </a:rPr>
              <a:t>Ocular Health</a:t>
            </a:r>
            <a:br>
              <a:rPr lang="en-US" dirty="0">
                <a:solidFill>
                  <a:srgbClr val="262626"/>
                </a:solidFill>
              </a:rPr>
            </a:br>
            <a:r>
              <a:rPr lang="en-US" dirty="0">
                <a:solidFill>
                  <a:srgbClr val="262626"/>
                </a:solidFill>
              </a:rPr>
              <a:t>Retinal Exam</a:t>
            </a:r>
          </a:p>
        </p:txBody>
      </p:sp>
      <p:sp>
        <p:nvSpPr>
          <p:cNvPr id="4" name="Content Placeholder 3">
            <a:extLst>
              <a:ext uri="{FF2B5EF4-FFF2-40B4-BE49-F238E27FC236}">
                <a16:creationId xmlns:a16="http://schemas.microsoft.com/office/drawing/2014/main" id="{39BCFA99-BCD4-D34E-9147-B84C8803CB24}"/>
              </a:ext>
            </a:extLst>
          </p:cNvPr>
          <p:cNvSpPr>
            <a:spLocks noGrp="1"/>
          </p:cNvSpPr>
          <p:nvPr>
            <p:ph sz="half" idx="1"/>
          </p:nvPr>
        </p:nvSpPr>
        <p:spPr>
          <a:xfrm>
            <a:off x="738554" y="2560319"/>
            <a:ext cx="5278198" cy="3629465"/>
          </a:xfrm>
        </p:spPr>
        <p:txBody>
          <a:bodyPr>
            <a:normAutofit/>
          </a:bodyPr>
          <a:lstStyle/>
          <a:p>
            <a:r>
              <a:rPr lang="en-US" dirty="0"/>
              <a:t>Normal Retina consists of healthy blood vessels and healthy retinal cells.</a:t>
            </a:r>
          </a:p>
          <a:p>
            <a:r>
              <a:rPr lang="en-US" dirty="0"/>
              <a:t>Diabetic Retinopathy has damaged blood vessels that cause retinal swelling, retinal bleeding and loss of sight.</a:t>
            </a:r>
          </a:p>
          <a:p>
            <a:r>
              <a:rPr lang="en-US" dirty="0"/>
              <a:t>Macular Degeneration damages the cells in the central part of the retina. This is age related and also causes loss of sight.</a:t>
            </a:r>
          </a:p>
          <a:p>
            <a:endParaRPr lang="en-US" dirty="0"/>
          </a:p>
        </p:txBody>
      </p:sp>
      <p:sp>
        <p:nvSpPr>
          <p:cNvPr id="5" name="Content Placeholder 4">
            <a:extLst>
              <a:ext uri="{FF2B5EF4-FFF2-40B4-BE49-F238E27FC236}">
                <a16:creationId xmlns:a16="http://schemas.microsoft.com/office/drawing/2014/main" id="{1E5FBF59-1B35-C84E-8BA5-2439751F6F47}"/>
              </a:ext>
            </a:extLst>
          </p:cNvPr>
          <p:cNvSpPr>
            <a:spLocks noGrp="1"/>
          </p:cNvSpPr>
          <p:nvPr>
            <p:ph sz="half" idx="2"/>
          </p:nvPr>
        </p:nvSpPr>
        <p:spPr/>
        <p:txBody>
          <a:bodyPr>
            <a:normAutofit/>
          </a:bodyPr>
          <a:lstStyle/>
          <a:p>
            <a:endParaRPr lang="en-US"/>
          </a:p>
        </p:txBody>
      </p:sp>
      <p:pic>
        <p:nvPicPr>
          <p:cNvPr id="3" name="Content Placeholder 7" descr="A group of people standing in a room&#10;&#10;Description automatically generated">
            <a:extLst>
              <a:ext uri="{FF2B5EF4-FFF2-40B4-BE49-F238E27FC236}">
                <a16:creationId xmlns:a16="http://schemas.microsoft.com/office/drawing/2014/main" id="{05EE7C02-8158-5F45-AD39-616AC71CF4A6}"/>
              </a:ext>
            </a:extLst>
          </p:cNvPr>
          <p:cNvPicPr>
            <a:picLocks noChangeAspect="1"/>
          </p:cNvPicPr>
          <p:nvPr/>
        </p:nvPicPr>
        <p:blipFill>
          <a:blip r:embed="rId3"/>
          <a:stretch>
            <a:fillRect/>
          </a:stretch>
        </p:blipFill>
        <p:spPr>
          <a:xfrm>
            <a:off x="6251655" y="982132"/>
            <a:ext cx="4893735" cy="4893735"/>
          </a:xfrm>
          <a:prstGeom prst="rect">
            <a:avLst/>
          </a:prstGeom>
          <a:ln w="57150" cmpd="thickThin">
            <a:solidFill>
              <a:srgbClr val="7F7F7F"/>
            </a:solidFill>
            <a:miter lim="800000"/>
          </a:ln>
        </p:spPr>
      </p:pic>
    </p:spTree>
    <p:extLst>
      <p:ext uri="{BB962C8B-B14F-4D97-AF65-F5344CB8AC3E}">
        <p14:creationId xmlns:p14="http://schemas.microsoft.com/office/powerpoint/2010/main" val="1540499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Macular Degeneration | AOA">
            <a:extLst>
              <a:ext uri="{FF2B5EF4-FFF2-40B4-BE49-F238E27FC236}">
                <a16:creationId xmlns:a16="http://schemas.microsoft.com/office/drawing/2014/main" id="{DAB5F2C0-288D-2E4D-A150-53FD8AFF59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414" y="598822"/>
            <a:ext cx="11077848" cy="56876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708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iabetic Retinopathy | AOA">
            <a:extLst>
              <a:ext uri="{FF2B5EF4-FFF2-40B4-BE49-F238E27FC236}">
                <a16:creationId xmlns:a16="http://schemas.microsoft.com/office/drawing/2014/main" id="{137268EB-1363-1048-9DA2-794D5E3B70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71500"/>
            <a:ext cx="11430000" cy="5715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Diabetic Retinopathy | AOA">
            <a:extLst>
              <a:ext uri="{FF2B5EF4-FFF2-40B4-BE49-F238E27FC236}">
                <a16:creationId xmlns:a16="http://schemas.microsoft.com/office/drawing/2014/main" id="{46863BEA-71FB-084F-8435-EFA43A86D66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448407"/>
            <a:ext cx="11430000" cy="5987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4011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iagram&#10;&#10;Description automatically generated">
            <a:extLst>
              <a:ext uri="{FF2B5EF4-FFF2-40B4-BE49-F238E27FC236}">
                <a16:creationId xmlns:a16="http://schemas.microsoft.com/office/drawing/2014/main" id="{2A2A30D9-F714-466B-887E-28DDB458DA5D}"/>
              </a:ext>
            </a:extLst>
          </p:cNvPr>
          <p:cNvPicPr>
            <a:picLocks noChangeAspect="1"/>
          </p:cNvPicPr>
          <p:nvPr/>
        </p:nvPicPr>
        <p:blipFill>
          <a:blip r:embed="rId2"/>
          <a:stretch>
            <a:fillRect/>
          </a:stretch>
        </p:blipFill>
        <p:spPr>
          <a:xfrm>
            <a:off x="82194" y="104026"/>
            <a:ext cx="12020764" cy="6703888"/>
          </a:xfrm>
          <a:prstGeom prst="rect">
            <a:avLst/>
          </a:prstGeom>
        </p:spPr>
      </p:pic>
    </p:spTree>
    <p:extLst>
      <p:ext uri="{BB962C8B-B14F-4D97-AF65-F5344CB8AC3E}">
        <p14:creationId xmlns:p14="http://schemas.microsoft.com/office/powerpoint/2010/main" val="16445334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0B7B8-398F-394F-8DCF-5DDC95EF8384}"/>
              </a:ext>
            </a:extLst>
          </p:cNvPr>
          <p:cNvSpPr>
            <a:spLocks noGrp="1"/>
          </p:cNvSpPr>
          <p:nvPr>
            <p:ph type="title"/>
          </p:nvPr>
        </p:nvSpPr>
        <p:spPr>
          <a:xfrm>
            <a:off x="1295402" y="982132"/>
            <a:ext cx="4795736" cy="1303867"/>
          </a:xfrm>
        </p:spPr>
        <p:txBody>
          <a:bodyPr/>
          <a:lstStyle/>
          <a:p>
            <a:r>
              <a:rPr lang="en-US" dirty="0"/>
              <a:t>Low Vision Services</a:t>
            </a:r>
          </a:p>
        </p:txBody>
      </p:sp>
      <p:sp>
        <p:nvSpPr>
          <p:cNvPr id="3" name="Content Placeholder 2">
            <a:extLst>
              <a:ext uri="{FF2B5EF4-FFF2-40B4-BE49-F238E27FC236}">
                <a16:creationId xmlns:a16="http://schemas.microsoft.com/office/drawing/2014/main" id="{EFA99231-7FCA-6C48-98A0-DEAC7037F788}"/>
              </a:ext>
            </a:extLst>
          </p:cNvPr>
          <p:cNvSpPr>
            <a:spLocks noGrp="1"/>
          </p:cNvSpPr>
          <p:nvPr>
            <p:ph sz="half" idx="1"/>
          </p:nvPr>
        </p:nvSpPr>
        <p:spPr>
          <a:xfrm>
            <a:off x="984739" y="2414589"/>
            <a:ext cx="5058874" cy="3971920"/>
          </a:xfrm>
        </p:spPr>
        <p:txBody>
          <a:bodyPr>
            <a:noAutofit/>
          </a:bodyPr>
          <a:lstStyle/>
          <a:p>
            <a:r>
              <a:rPr lang="en-US" sz="2200" dirty="0"/>
              <a:t>Some students are Visually Impaired or Legally Blind and use Low Vision Aids to help them see at school.</a:t>
            </a:r>
          </a:p>
          <a:p>
            <a:r>
              <a:rPr lang="en-US" sz="2200" dirty="0"/>
              <a:t>CCTV – is a Low Vision Aid  that magnifies print that is placed on the table below the monitor. It enlarges the print on the screen so students who have difficulty seeing small print can enlarge it. </a:t>
            </a:r>
          </a:p>
          <a:p>
            <a:r>
              <a:rPr lang="en-US" sz="2200" dirty="0"/>
              <a:t>Other Low Vision Aids include Magnifiers, Telescopes and Microscopes.</a:t>
            </a:r>
            <a:br>
              <a:rPr lang="en-US" sz="2200" dirty="0"/>
            </a:br>
            <a:endParaRPr lang="en-US" sz="2200" dirty="0"/>
          </a:p>
        </p:txBody>
      </p:sp>
      <p:pic>
        <p:nvPicPr>
          <p:cNvPr id="5" name="Content Placeholder 4">
            <a:extLst>
              <a:ext uri="{FF2B5EF4-FFF2-40B4-BE49-F238E27FC236}">
                <a16:creationId xmlns:a16="http://schemas.microsoft.com/office/drawing/2014/main" id="{6482BF10-B97A-C646-8422-BCE6FF133F4C}"/>
              </a:ext>
            </a:extLst>
          </p:cNvPr>
          <p:cNvPicPr>
            <a:picLocks noGrp="1" noChangeAspect="1"/>
          </p:cNvPicPr>
          <p:nvPr>
            <p:ph sz="half" idx="2"/>
          </p:nvPr>
        </p:nvPicPr>
        <p:blipFill rotWithShape="1">
          <a:blip r:embed="rId2" cstate="screen">
            <a:extLst>
              <a:ext uri="{28A0092B-C50C-407E-A947-70E740481C1C}">
                <a14:useLocalDpi xmlns:a14="http://schemas.microsoft.com/office/drawing/2010/main"/>
              </a:ext>
            </a:extLst>
          </a:blip>
          <a:srcRect t="19600" r="21661" b="1"/>
          <a:stretch/>
        </p:blipFill>
        <p:spPr>
          <a:xfrm>
            <a:off x="6148389" y="850508"/>
            <a:ext cx="5163647" cy="5156984"/>
          </a:xfrm>
          <a:prstGeom prst="rect">
            <a:avLst/>
          </a:prstGeom>
        </p:spPr>
      </p:pic>
    </p:spTree>
    <p:extLst>
      <p:ext uri="{BB962C8B-B14F-4D97-AF65-F5344CB8AC3E}">
        <p14:creationId xmlns:p14="http://schemas.microsoft.com/office/powerpoint/2010/main" val="370639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36" name="Group 35">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7" name="Picture 36">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8" name="Rectangle 37">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39" name="Picture 38">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0" name="Picture 39">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42" name="Straight Connector 41">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4" name="Rectangle 43">
            <a:extLst>
              <a:ext uri="{FF2B5EF4-FFF2-40B4-BE49-F238E27FC236}">
                <a16:creationId xmlns:a16="http://schemas.microsoft.com/office/drawing/2014/main" id="{22AC0F86-9A78-4E84-A4B4-ADB8B2629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4AF78B9E-8BE2-4706-9377-A05FA25AB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47" name="Picture 46">
              <a:extLst>
                <a:ext uri="{FF2B5EF4-FFF2-40B4-BE49-F238E27FC236}">
                  <a16:creationId xmlns:a16="http://schemas.microsoft.com/office/drawing/2014/main" id="{32CDFDE2-4DB3-4623-BA21-187D1B710F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8" name="Rectangle 47">
              <a:extLst>
                <a:ext uri="{FF2B5EF4-FFF2-40B4-BE49-F238E27FC236}">
                  <a16:creationId xmlns:a16="http://schemas.microsoft.com/office/drawing/2014/main" id="{ED74B2AA-1443-4E9B-8462-F7F5B852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49" name="Picture 48">
              <a:extLst>
                <a:ext uri="{FF2B5EF4-FFF2-40B4-BE49-F238E27FC236}">
                  <a16:creationId xmlns:a16="http://schemas.microsoft.com/office/drawing/2014/main" id="{9BB652B6-7300-49EC-9422-EF5342492AF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0" name="Picture 49">
              <a:extLst>
                <a:ext uri="{FF2B5EF4-FFF2-40B4-BE49-F238E27FC236}">
                  <a16:creationId xmlns:a16="http://schemas.microsoft.com/office/drawing/2014/main" id="{D0909587-01DE-424D-A15F-DAA28CF2CD3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7600C27C-4489-DC4D-80F5-94A757CA74DF}"/>
              </a:ext>
            </a:extLst>
          </p:cNvPr>
          <p:cNvSpPr>
            <a:spLocks noGrp="1"/>
          </p:cNvSpPr>
          <p:nvPr>
            <p:ph type="title"/>
          </p:nvPr>
        </p:nvSpPr>
        <p:spPr>
          <a:xfrm>
            <a:off x="7535825" y="982132"/>
            <a:ext cx="3360772" cy="1303867"/>
          </a:xfrm>
        </p:spPr>
        <p:txBody>
          <a:bodyPr vert="horz" lIns="91440" tIns="45720" rIns="91440" bIns="45720" rtlCol="0" anchor="ctr">
            <a:normAutofit/>
          </a:bodyPr>
          <a:lstStyle/>
          <a:p>
            <a:pPr>
              <a:lnSpc>
                <a:spcPct val="90000"/>
              </a:lnSpc>
            </a:pPr>
            <a:r>
              <a:rPr lang="en-US" sz="3400" dirty="0"/>
              <a:t>Vision Awareness Program</a:t>
            </a:r>
          </a:p>
        </p:txBody>
      </p:sp>
      <p:sp>
        <p:nvSpPr>
          <p:cNvPr id="52" name="Rectangle 51">
            <a:extLst>
              <a:ext uri="{FF2B5EF4-FFF2-40B4-BE49-F238E27FC236}">
                <a16:creationId xmlns:a16="http://schemas.microsoft.com/office/drawing/2014/main" id="{69A54E25-1C05-48E5-A5CC-3778C1D36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Content Placeholder 11" descr="A group of people standing in front of a crowd&#10;&#10;Description automatically generated">
            <a:extLst>
              <a:ext uri="{FF2B5EF4-FFF2-40B4-BE49-F238E27FC236}">
                <a16:creationId xmlns:a16="http://schemas.microsoft.com/office/drawing/2014/main" id="{E3794210-1CA0-F047-BC96-A3C40DDAD1D6}"/>
              </a:ext>
            </a:extLst>
          </p:cNvPr>
          <p:cNvPicPr>
            <a:picLocks noGrp="1" noChangeAspect="1"/>
          </p:cNvPicPr>
          <p:nvPr>
            <p:ph sz="half" idx="2"/>
          </p:nvPr>
        </p:nvPicPr>
        <p:blipFill rotWithShape="1">
          <a:blip r:embed="rId5"/>
          <a:srcRect b="2534"/>
          <a:stretch/>
        </p:blipFill>
        <p:spPr>
          <a:xfrm>
            <a:off x="1412683" y="1410208"/>
            <a:ext cx="5278777" cy="3858780"/>
          </a:xfrm>
          <a:prstGeom prst="rect">
            <a:avLst/>
          </a:prstGeom>
        </p:spPr>
      </p:pic>
      <p:cxnSp>
        <p:nvCxnSpPr>
          <p:cNvPr id="54" name="Straight Connector 53">
            <a:extLst>
              <a:ext uri="{FF2B5EF4-FFF2-40B4-BE49-F238E27FC236}">
                <a16:creationId xmlns:a16="http://schemas.microsoft.com/office/drawing/2014/main" id="{0E5D0023-B23E-4823-8D72-B07FFF8CAE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CF30D4BE-2F80-BF49-AE6F-58FA54166DDF}"/>
              </a:ext>
            </a:extLst>
          </p:cNvPr>
          <p:cNvSpPr>
            <a:spLocks noGrp="1"/>
          </p:cNvSpPr>
          <p:nvPr>
            <p:ph sz="half" idx="1"/>
          </p:nvPr>
        </p:nvSpPr>
        <p:spPr>
          <a:xfrm>
            <a:off x="7174523" y="2398855"/>
            <a:ext cx="4236956" cy="3685421"/>
          </a:xfrm>
        </p:spPr>
        <p:txBody>
          <a:bodyPr vert="horz" lIns="91440" tIns="45720" rIns="91440" bIns="45720" rtlCol="0" anchor="t">
            <a:normAutofit fontScale="85000" lnSpcReduction="20000"/>
          </a:bodyPr>
          <a:lstStyle/>
          <a:p>
            <a:r>
              <a:rPr lang="en-US" sz="2800" dirty="0"/>
              <a:t>All levels of Scouts are eligible to participate in this program.</a:t>
            </a:r>
          </a:p>
          <a:p>
            <a:r>
              <a:rPr lang="en-US" sz="2800" dirty="0"/>
              <a:t>Earn a Scout Patch while learning about your eyes,   vision &amp; the importance of an eye exam.</a:t>
            </a:r>
          </a:p>
          <a:p>
            <a:r>
              <a:rPr lang="en-US" sz="2800" dirty="0"/>
              <a:t>Have a virtual visit to an eye doctor’s office and learn about 2 of the following suggested activities.</a:t>
            </a:r>
          </a:p>
          <a:p>
            <a:endParaRPr lang="en-US" sz="2800" dirty="0"/>
          </a:p>
          <a:p>
            <a:endParaRPr lang="en-US" dirty="0"/>
          </a:p>
        </p:txBody>
      </p:sp>
    </p:spTree>
    <p:extLst>
      <p:ext uri="{BB962C8B-B14F-4D97-AF65-F5344CB8AC3E}">
        <p14:creationId xmlns:p14="http://schemas.microsoft.com/office/powerpoint/2010/main" val="1429069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Earned interest | AOA">
            <a:extLst>
              <a:ext uri="{FF2B5EF4-FFF2-40B4-BE49-F238E27FC236}">
                <a16:creationId xmlns:a16="http://schemas.microsoft.com/office/drawing/2014/main" id="{6083E90F-3E0F-AF4F-AC91-326C1F4147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5445" y="756136"/>
            <a:ext cx="10679724" cy="54248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225488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66" name="Group 65">
            <a:extLst>
              <a:ext uri="{FF2B5EF4-FFF2-40B4-BE49-F238E27FC236}">
                <a16:creationId xmlns:a16="http://schemas.microsoft.com/office/drawing/2014/main" id="{749C117F-F390-437B-ADB0-57E87EFF34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934" y="0"/>
            <a:ext cx="12231160" cy="6856214"/>
            <a:chOff x="-16934" y="0"/>
            <a:chExt cx="12231160" cy="6856214"/>
          </a:xfrm>
        </p:grpSpPr>
        <p:pic>
          <p:nvPicPr>
            <p:cNvPr id="67" name="Picture 66">
              <a:extLst>
                <a:ext uri="{FF2B5EF4-FFF2-40B4-BE49-F238E27FC236}">
                  <a16:creationId xmlns:a16="http://schemas.microsoft.com/office/drawing/2014/main" id="{A7EF42F8-2417-49A6-95CE-DE9503B0AA6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68" name="Rectangle 67">
              <a:extLst>
                <a:ext uri="{FF2B5EF4-FFF2-40B4-BE49-F238E27FC236}">
                  <a16:creationId xmlns:a16="http://schemas.microsoft.com/office/drawing/2014/main" id="{AC6F623B-2003-4AED-B02F-541A150EC1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69" name="Picture 68">
              <a:extLst>
                <a:ext uri="{FF2B5EF4-FFF2-40B4-BE49-F238E27FC236}">
                  <a16:creationId xmlns:a16="http://schemas.microsoft.com/office/drawing/2014/main" id="{CD11837A-4F3D-419F-ACE2-E80B1EA2846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70" name="Picture 69">
              <a:extLst>
                <a:ext uri="{FF2B5EF4-FFF2-40B4-BE49-F238E27FC236}">
                  <a16:creationId xmlns:a16="http://schemas.microsoft.com/office/drawing/2014/main" id="{B9411D1A-7E2C-4A36-BE32-BF7A8E13072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72" name="Straight Connector 71">
            <a:extLst>
              <a:ext uri="{FF2B5EF4-FFF2-40B4-BE49-F238E27FC236}">
                <a16:creationId xmlns:a16="http://schemas.microsoft.com/office/drawing/2014/main" id="{20742BC3-654B-4E41-9A6A-73A42E4776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
        <p:nvSpPr>
          <p:cNvPr id="74" name="Rectangle 73">
            <a:extLst>
              <a:ext uri="{FF2B5EF4-FFF2-40B4-BE49-F238E27FC236}">
                <a16:creationId xmlns:a16="http://schemas.microsoft.com/office/drawing/2014/main" id="{9401732C-37EE-4B98-A709-9530173F3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grpSp>
        <p:nvGrpSpPr>
          <p:cNvPr id="76" name="Group 75">
            <a:extLst>
              <a:ext uri="{FF2B5EF4-FFF2-40B4-BE49-F238E27FC236}">
                <a16:creationId xmlns:a16="http://schemas.microsoft.com/office/drawing/2014/main" id="{654E48C8-2A00-4C54-BC9C-B18EE49E9C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86"/>
            <a:ext cx="12229962" cy="6856214"/>
            <a:chOff x="-15736" y="0"/>
            <a:chExt cx="12229962" cy="6856214"/>
          </a:xfrm>
        </p:grpSpPr>
        <p:pic>
          <p:nvPicPr>
            <p:cNvPr id="77" name="Picture 76">
              <a:extLst>
                <a:ext uri="{FF2B5EF4-FFF2-40B4-BE49-F238E27FC236}">
                  <a16:creationId xmlns:a16="http://schemas.microsoft.com/office/drawing/2014/main" id="{CE0A0544-8F52-43F0-AC3E-DF683908B56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78" name="Rectangle 77">
              <a:extLst>
                <a:ext uri="{FF2B5EF4-FFF2-40B4-BE49-F238E27FC236}">
                  <a16:creationId xmlns:a16="http://schemas.microsoft.com/office/drawing/2014/main" id="{2F4057D3-A680-4443-9E51-ED920A691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79" name="Picture 78">
              <a:extLst>
                <a:ext uri="{FF2B5EF4-FFF2-40B4-BE49-F238E27FC236}">
                  <a16:creationId xmlns:a16="http://schemas.microsoft.com/office/drawing/2014/main" id="{2F6853A4-7B38-4FDE-B024-AE8BA71E738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80" name="Picture 79">
              <a:extLst>
                <a:ext uri="{FF2B5EF4-FFF2-40B4-BE49-F238E27FC236}">
                  <a16:creationId xmlns:a16="http://schemas.microsoft.com/office/drawing/2014/main" id="{86ADF4DB-4290-4441-8F8E-04152FE6063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97F64A3A-07E7-5646-9514-3CFC2D0F4E60}"/>
              </a:ext>
            </a:extLst>
          </p:cNvPr>
          <p:cNvSpPr>
            <a:spLocks noGrp="1"/>
          </p:cNvSpPr>
          <p:nvPr>
            <p:ph type="title"/>
          </p:nvPr>
        </p:nvSpPr>
        <p:spPr>
          <a:xfrm>
            <a:off x="997528" y="1253064"/>
            <a:ext cx="4094017" cy="4274895"/>
          </a:xfrm>
        </p:spPr>
        <p:txBody>
          <a:bodyPr vert="horz" lIns="91440" tIns="45720" rIns="91440" bIns="45720" rtlCol="0" anchor="b">
            <a:normAutofit/>
          </a:bodyPr>
          <a:lstStyle/>
          <a:p>
            <a:r>
              <a:rPr lang="en-US" dirty="0">
                <a:solidFill>
                  <a:srgbClr val="262626"/>
                </a:solidFill>
              </a:rPr>
              <a:t>Congratulations </a:t>
            </a:r>
            <a:br>
              <a:rPr lang="en-US" dirty="0">
                <a:solidFill>
                  <a:srgbClr val="262626"/>
                </a:solidFill>
              </a:rPr>
            </a:br>
            <a:r>
              <a:rPr lang="en-US" dirty="0">
                <a:solidFill>
                  <a:srgbClr val="262626"/>
                </a:solidFill>
              </a:rPr>
              <a:t>in earning </a:t>
            </a:r>
            <a:br>
              <a:rPr lang="en-US" dirty="0">
                <a:solidFill>
                  <a:srgbClr val="262626"/>
                </a:solidFill>
              </a:rPr>
            </a:br>
            <a:r>
              <a:rPr lang="en-US" dirty="0">
                <a:solidFill>
                  <a:srgbClr val="262626"/>
                </a:solidFill>
              </a:rPr>
              <a:t>the </a:t>
            </a:r>
            <a:br>
              <a:rPr lang="en-US" dirty="0">
                <a:solidFill>
                  <a:srgbClr val="262626"/>
                </a:solidFill>
              </a:rPr>
            </a:br>
            <a:r>
              <a:rPr lang="en-US" dirty="0">
                <a:solidFill>
                  <a:srgbClr val="262626"/>
                </a:solidFill>
              </a:rPr>
              <a:t>Vision </a:t>
            </a:r>
            <a:br>
              <a:rPr lang="en-US" dirty="0">
                <a:solidFill>
                  <a:srgbClr val="262626"/>
                </a:solidFill>
              </a:rPr>
            </a:br>
            <a:r>
              <a:rPr lang="en-US" dirty="0">
                <a:solidFill>
                  <a:srgbClr val="262626"/>
                </a:solidFill>
              </a:rPr>
              <a:t>Awareness </a:t>
            </a:r>
            <a:br>
              <a:rPr lang="en-US" dirty="0">
                <a:solidFill>
                  <a:srgbClr val="262626"/>
                </a:solidFill>
              </a:rPr>
            </a:br>
            <a:r>
              <a:rPr lang="en-US" dirty="0">
                <a:solidFill>
                  <a:srgbClr val="262626"/>
                </a:solidFill>
              </a:rPr>
              <a:t>Patch</a:t>
            </a:r>
          </a:p>
        </p:txBody>
      </p:sp>
      <p:sp>
        <p:nvSpPr>
          <p:cNvPr id="50" name="Content Placeholder 49">
            <a:extLst>
              <a:ext uri="{FF2B5EF4-FFF2-40B4-BE49-F238E27FC236}">
                <a16:creationId xmlns:a16="http://schemas.microsoft.com/office/drawing/2014/main" id="{96EACE03-A81B-4A95-B93F-18D2568C430F}"/>
              </a:ext>
            </a:extLst>
          </p:cNvPr>
          <p:cNvSpPr>
            <a:spLocks noGrp="1"/>
          </p:cNvSpPr>
          <p:nvPr>
            <p:ph idx="1"/>
          </p:nvPr>
        </p:nvSpPr>
        <p:spPr>
          <a:xfrm>
            <a:off x="997528" y="5503332"/>
            <a:ext cx="4094017" cy="253232"/>
          </a:xfrm>
        </p:spPr>
        <p:txBody>
          <a:bodyPr vert="horz" lIns="91440" tIns="45720" rIns="91440" bIns="45720" rtlCol="0" anchor="t">
            <a:normAutofit fontScale="55000" lnSpcReduction="20000"/>
          </a:bodyPr>
          <a:lstStyle/>
          <a:p>
            <a:pPr marL="0" indent="0" algn="ctr">
              <a:buNone/>
            </a:pPr>
            <a:r>
              <a:rPr lang="en-US" sz="2100" kern="1200" cap="none" dirty="0">
                <a:solidFill>
                  <a:srgbClr val="000000"/>
                </a:solidFill>
                <a:effectLst/>
                <a:latin typeface="+mn-lt"/>
                <a:ea typeface="+mn-ea"/>
                <a:cs typeface="+mn-cs"/>
              </a:rPr>
              <a:t> </a:t>
            </a:r>
          </a:p>
        </p:txBody>
      </p:sp>
      <p:pic>
        <p:nvPicPr>
          <p:cNvPr id="32" name="Content Placeholder 4">
            <a:extLst>
              <a:ext uri="{FF2B5EF4-FFF2-40B4-BE49-F238E27FC236}">
                <a16:creationId xmlns:a16="http://schemas.microsoft.com/office/drawing/2014/main" id="{9062F8EA-0F3A-A047-89EB-61C84171622E}"/>
              </a:ext>
            </a:extLst>
          </p:cNvPr>
          <p:cNvPicPr>
            <a:picLocks noChangeAspect="1"/>
          </p:cNvPicPr>
          <p:nvPr/>
        </p:nvPicPr>
        <p:blipFill rotWithShape="1">
          <a:blip r:embed="rId7"/>
          <a:srcRect t="5481" r="2" b="5048"/>
          <a:stretch/>
        </p:blipFill>
        <p:spPr>
          <a:xfrm>
            <a:off x="5418668" y="982131"/>
            <a:ext cx="5469466" cy="4893735"/>
          </a:xfrm>
          <a:prstGeom prst="rect">
            <a:avLst/>
          </a:prstGeom>
          <a:ln w="57150" cmpd="thickThin">
            <a:solidFill>
              <a:srgbClr val="7F7F7F"/>
            </a:solidFill>
            <a:miter lim="800000"/>
          </a:ln>
        </p:spPr>
      </p:pic>
    </p:spTree>
    <p:extLst>
      <p:ext uri="{BB962C8B-B14F-4D97-AF65-F5344CB8AC3E}">
        <p14:creationId xmlns:p14="http://schemas.microsoft.com/office/powerpoint/2010/main" val="33190915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sp>
      <p:sp>
        <p:nvSpPr>
          <p:cNvPr id="2" name="Title 1">
            <a:extLst>
              <a:ext uri="{FF2B5EF4-FFF2-40B4-BE49-F238E27FC236}">
                <a16:creationId xmlns:a16="http://schemas.microsoft.com/office/drawing/2014/main" id="{26EC1A37-7AB2-754D-87F3-F216910CDE7E}"/>
              </a:ext>
            </a:extLst>
          </p:cNvPr>
          <p:cNvSpPr>
            <a:spLocks noGrp="1"/>
          </p:cNvSpPr>
          <p:nvPr>
            <p:ph type="title"/>
          </p:nvPr>
        </p:nvSpPr>
        <p:spPr>
          <a:xfrm>
            <a:off x="952108" y="954756"/>
            <a:ext cx="2730414" cy="4946003"/>
          </a:xfrm>
        </p:spPr>
        <p:txBody>
          <a:bodyPr>
            <a:normAutofit/>
          </a:bodyPr>
          <a:lstStyle/>
          <a:p>
            <a:r>
              <a:rPr lang="en-US" dirty="0">
                <a:solidFill>
                  <a:srgbClr val="FFFFFF"/>
                </a:solidFill>
              </a:rPr>
              <a:t>THANK</a:t>
            </a:r>
            <a:br>
              <a:rPr lang="en-US" dirty="0">
                <a:solidFill>
                  <a:srgbClr val="FFFFFF"/>
                </a:solidFill>
              </a:rPr>
            </a:br>
            <a:r>
              <a:rPr lang="en-US" dirty="0">
                <a:solidFill>
                  <a:srgbClr val="FFFFFF"/>
                </a:solidFill>
              </a:rPr>
              <a:t>YOU</a:t>
            </a:r>
          </a:p>
        </p:txBody>
      </p:sp>
      <p:sp>
        <p:nvSpPr>
          <p:cNvPr id="20" name="Rectangle 19">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Content Placeholder 9" descr="Text&#10;&#10;Description automatically generated">
            <a:extLst>
              <a:ext uri="{FF2B5EF4-FFF2-40B4-BE49-F238E27FC236}">
                <a16:creationId xmlns:a16="http://schemas.microsoft.com/office/drawing/2014/main" id="{5FAEFF0C-5008-314A-8988-366683F048CE}"/>
              </a:ext>
            </a:extLst>
          </p:cNvPr>
          <p:cNvPicPr>
            <a:picLocks noGrp="1" noChangeAspect="1"/>
          </p:cNvPicPr>
          <p:nvPr>
            <p:ph idx="1"/>
          </p:nvPr>
        </p:nvPicPr>
        <p:blipFill>
          <a:blip r:embed="rId3"/>
          <a:stretch>
            <a:fillRect/>
          </a:stretch>
        </p:blipFill>
        <p:spPr>
          <a:xfrm>
            <a:off x="5140325" y="263769"/>
            <a:ext cx="6412007" cy="6277708"/>
          </a:xfrm>
          <a:prstGeom prst="rect">
            <a:avLst/>
          </a:prstGeom>
          <a:ln w="127000" cap="sq">
            <a:solidFill>
              <a:srgbClr val="FFFFFF"/>
            </a:solidFill>
            <a:miter lim="800000"/>
          </a:ln>
        </p:spPr>
      </p:pic>
    </p:spTree>
    <p:extLst>
      <p:ext uri="{BB962C8B-B14F-4D97-AF65-F5344CB8AC3E}">
        <p14:creationId xmlns:p14="http://schemas.microsoft.com/office/powerpoint/2010/main" val="28375010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3F6D81C7-B083-478E-82FE-089A8CB72E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3" name="Picture 12">
              <a:extLst>
                <a:ext uri="{FF2B5EF4-FFF2-40B4-BE49-F238E27FC236}">
                  <a16:creationId xmlns:a16="http://schemas.microsoft.com/office/drawing/2014/main" id="{8398EDA2-4889-433D-AC01-5214D79764E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0099D46A-AF52-46FD-938B-D31189460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id="{C933E919-C473-4F0E-9DBC-CC65FC9E926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a:extLst>
                <a:ext uri="{FF2B5EF4-FFF2-40B4-BE49-F238E27FC236}">
                  <a16:creationId xmlns:a16="http://schemas.microsoft.com/office/drawing/2014/main" id="{FBBF3BDD-5C99-4FDC-BBCB-E711359D93F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8" name="Straight Connector 17">
            <a:extLst>
              <a:ext uri="{FF2B5EF4-FFF2-40B4-BE49-F238E27FC236}">
                <a16:creationId xmlns:a16="http://schemas.microsoft.com/office/drawing/2014/main" id="{F06B54F2-CD11-4359-A7D6-DA7C76C091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75E66D3F-14EA-4BCD-819B-EEF581746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D49D3EDE-CC3B-4573-A04B-26F32F1B2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23" name="Picture 22">
              <a:extLst>
                <a:ext uri="{FF2B5EF4-FFF2-40B4-BE49-F238E27FC236}">
                  <a16:creationId xmlns:a16="http://schemas.microsoft.com/office/drawing/2014/main" id="{700D0D4B-CC81-434D-B595-71AA691923B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4" name="Rectangle 23">
              <a:extLst>
                <a:ext uri="{FF2B5EF4-FFF2-40B4-BE49-F238E27FC236}">
                  <a16:creationId xmlns:a16="http://schemas.microsoft.com/office/drawing/2014/main" id="{B8047919-8C66-4EF3-9979-FB7112EB6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25" name="Picture 24">
              <a:extLst>
                <a:ext uri="{FF2B5EF4-FFF2-40B4-BE49-F238E27FC236}">
                  <a16:creationId xmlns:a16="http://schemas.microsoft.com/office/drawing/2014/main" id="{C00195C4-7BCF-469C-A003-AC2F0D2F910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6" name="Picture 25">
              <a:extLst>
                <a:ext uri="{FF2B5EF4-FFF2-40B4-BE49-F238E27FC236}">
                  <a16:creationId xmlns:a16="http://schemas.microsoft.com/office/drawing/2014/main" id="{CEE82425-33CD-4CF1-9623-91BECE687F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7D508EE2-0F78-7D43-868D-4C05BFF01C1D}"/>
              </a:ext>
            </a:extLst>
          </p:cNvPr>
          <p:cNvSpPr>
            <a:spLocks noGrp="1"/>
          </p:cNvSpPr>
          <p:nvPr>
            <p:ph type="title"/>
          </p:nvPr>
        </p:nvSpPr>
        <p:spPr>
          <a:xfrm>
            <a:off x="6094412" y="982132"/>
            <a:ext cx="4802185" cy="1303867"/>
          </a:xfrm>
        </p:spPr>
        <p:txBody>
          <a:bodyPr vert="horz" lIns="91440" tIns="45720" rIns="91440" bIns="45720" rtlCol="0" anchor="ctr">
            <a:normAutofit fontScale="90000"/>
          </a:bodyPr>
          <a:lstStyle/>
          <a:p>
            <a:pPr>
              <a:lnSpc>
                <a:spcPct val="90000"/>
              </a:lnSpc>
            </a:pPr>
            <a:r>
              <a:rPr lang="en-US" sz="3600" dirty="0">
                <a:solidFill>
                  <a:srgbClr val="262626"/>
                </a:solidFill>
              </a:rPr>
              <a:t>Vision Awareness Program Suggested Activities</a:t>
            </a:r>
          </a:p>
        </p:txBody>
      </p:sp>
      <p:sp>
        <p:nvSpPr>
          <p:cNvPr id="28" name="Rectangle 27">
            <a:extLst>
              <a:ext uri="{FF2B5EF4-FFF2-40B4-BE49-F238E27FC236}">
                <a16:creationId xmlns:a16="http://schemas.microsoft.com/office/drawing/2014/main" id="{DD5289D1-D3B7-4C53-823E-280A79C02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Two people holding a sign&#10;&#10;Description automatically generated">
            <a:extLst>
              <a:ext uri="{FF2B5EF4-FFF2-40B4-BE49-F238E27FC236}">
                <a16:creationId xmlns:a16="http://schemas.microsoft.com/office/drawing/2014/main" id="{9E02EABC-744C-D74E-B5F4-D7E13B860E2B}"/>
              </a:ext>
            </a:extLst>
          </p:cNvPr>
          <p:cNvPicPr>
            <a:picLocks noGrp="1" noChangeAspect="1"/>
          </p:cNvPicPr>
          <p:nvPr>
            <p:ph sz="half" idx="2"/>
          </p:nvPr>
        </p:nvPicPr>
        <p:blipFill>
          <a:blip r:embed="rId5"/>
          <a:stretch>
            <a:fillRect/>
          </a:stretch>
        </p:blipFill>
        <p:spPr>
          <a:xfrm>
            <a:off x="1421693" y="1410208"/>
            <a:ext cx="3858780" cy="3858780"/>
          </a:xfrm>
          <a:prstGeom prst="rect">
            <a:avLst/>
          </a:prstGeom>
        </p:spPr>
      </p:pic>
      <p:cxnSp>
        <p:nvCxnSpPr>
          <p:cNvPr id="30" name="Straight Connector 29">
            <a:extLst>
              <a:ext uri="{FF2B5EF4-FFF2-40B4-BE49-F238E27FC236}">
                <a16:creationId xmlns:a16="http://schemas.microsoft.com/office/drawing/2014/main" id="{A456CE10-0EE3-4503-ACF3-1D53A6FDBB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B0EC3BA6-3876-EF41-A6F1-C1BDDC71F66F}"/>
              </a:ext>
            </a:extLst>
          </p:cNvPr>
          <p:cNvSpPr>
            <a:spLocks noGrp="1"/>
          </p:cNvSpPr>
          <p:nvPr>
            <p:ph sz="half" idx="1"/>
          </p:nvPr>
        </p:nvSpPr>
        <p:spPr>
          <a:xfrm>
            <a:off x="6094412" y="2895598"/>
            <a:ext cx="4802184" cy="2980269"/>
          </a:xfrm>
        </p:spPr>
        <p:txBody>
          <a:bodyPr vert="horz" lIns="91440" tIns="45720" rIns="91440" bIns="45720" rtlCol="0" anchor="t">
            <a:normAutofit/>
          </a:bodyPr>
          <a:lstStyle/>
          <a:p>
            <a:r>
              <a:rPr lang="en-US" sz="2800" dirty="0">
                <a:solidFill>
                  <a:srgbClr val="262626"/>
                </a:solidFill>
              </a:rPr>
              <a:t>1. Not everyone has 20/20 vision.  Learn about nearsightedness, farsightedness, astigmatism and how contact lenses or glasses can help. </a:t>
            </a:r>
          </a:p>
          <a:p>
            <a:endParaRPr lang="en-US" dirty="0">
              <a:solidFill>
                <a:srgbClr val="262626"/>
              </a:solidFill>
            </a:endParaRPr>
          </a:p>
        </p:txBody>
      </p:sp>
    </p:spTree>
    <p:extLst>
      <p:ext uri="{BB962C8B-B14F-4D97-AF65-F5344CB8AC3E}">
        <p14:creationId xmlns:p14="http://schemas.microsoft.com/office/powerpoint/2010/main" val="42845053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40" name="Group 39">
            <a:extLst>
              <a:ext uri="{FF2B5EF4-FFF2-40B4-BE49-F238E27FC236}">
                <a16:creationId xmlns:a16="http://schemas.microsoft.com/office/drawing/2014/main" id="{3F6D81C7-B083-478E-82FE-089A8CB72EB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41" name="Picture 40">
              <a:extLst>
                <a:ext uri="{FF2B5EF4-FFF2-40B4-BE49-F238E27FC236}">
                  <a16:creationId xmlns:a16="http://schemas.microsoft.com/office/drawing/2014/main" id="{8398EDA2-4889-433D-AC01-5214D79764E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2" name="Rectangle 41">
              <a:extLst>
                <a:ext uri="{FF2B5EF4-FFF2-40B4-BE49-F238E27FC236}">
                  <a16:creationId xmlns:a16="http://schemas.microsoft.com/office/drawing/2014/main" id="{0099D46A-AF52-46FD-938B-D31189460A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43" name="Picture 42">
              <a:extLst>
                <a:ext uri="{FF2B5EF4-FFF2-40B4-BE49-F238E27FC236}">
                  <a16:creationId xmlns:a16="http://schemas.microsoft.com/office/drawing/2014/main" id="{C933E919-C473-4F0E-9DBC-CC65FC9E926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4" name="Picture 43">
              <a:extLst>
                <a:ext uri="{FF2B5EF4-FFF2-40B4-BE49-F238E27FC236}">
                  <a16:creationId xmlns:a16="http://schemas.microsoft.com/office/drawing/2014/main" id="{FBBF3BDD-5C99-4FDC-BBCB-E711359D93F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46" name="Straight Connector 45">
            <a:extLst>
              <a:ext uri="{FF2B5EF4-FFF2-40B4-BE49-F238E27FC236}">
                <a16:creationId xmlns:a16="http://schemas.microsoft.com/office/drawing/2014/main" id="{F06B54F2-CD11-4359-A7D6-DA7C76C091A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8" name="Rectangle 47">
            <a:extLst>
              <a:ext uri="{FF2B5EF4-FFF2-40B4-BE49-F238E27FC236}">
                <a16:creationId xmlns:a16="http://schemas.microsoft.com/office/drawing/2014/main" id="{75E66D3F-14EA-4BCD-819B-EEF581746B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0" name="Group 49">
            <a:extLst>
              <a:ext uri="{FF2B5EF4-FFF2-40B4-BE49-F238E27FC236}">
                <a16:creationId xmlns:a16="http://schemas.microsoft.com/office/drawing/2014/main" id="{D49D3EDE-CC3B-4573-A04B-26F32F1B2E7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51" name="Picture 50">
              <a:extLst>
                <a:ext uri="{FF2B5EF4-FFF2-40B4-BE49-F238E27FC236}">
                  <a16:creationId xmlns:a16="http://schemas.microsoft.com/office/drawing/2014/main" id="{700D0D4B-CC81-434D-B595-71AA691923B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52" name="Rectangle 51">
              <a:extLst>
                <a:ext uri="{FF2B5EF4-FFF2-40B4-BE49-F238E27FC236}">
                  <a16:creationId xmlns:a16="http://schemas.microsoft.com/office/drawing/2014/main" id="{B8047919-8C66-4EF3-9979-FB7112EB6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53" name="Picture 52">
              <a:extLst>
                <a:ext uri="{FF2B5EF4-FFF2-40B4-BE49-F238E27FC236}">
                  <a16:creationId xmlns:a16="http://schemas.microsoft.com/office/drawing/2014/main" id="{C00195C4-7BCF-469C-A003-AC2F0D2F910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54" name="Picture 53">
              <a:extLst>
                <a:ext uri="{FF2B5EF4-FFF2-40B4-BE49-F238E27FC236}">
                  <a16:creationId xmlns:a16="http://schemas.microsoft.com/office/drawing/2014/main" id="{CEE82425-33CD-4CF1-9623-91BECE687F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53A65CA7-8332-0745-8419-EF02F59FAD4D}"/>
              </a:ext>
            </a:extLst>
          </p:cNvPr>
          <p:cNvSpPr>
            <a:spLocks noGrp="1"/>
          </p:cNvSpPr>
          <p:nvPr>
            <p:ph type="title"/>
          </p:nvPr>
        </p:nvSpPr>
        <p:spPr>
          <a:xfrm>
            <a:off x="6094412" y="982132"/>
            <a:ext cx="4802185" cy="1303867"/>
          </a:xfrm>
        </p:spPr>
        <p:txBody>
          <a:bodyPr vert="horz" lIns="91440" tIns="45720" rIns="91440" bIns="45720" rtlCol="0" anchor="ctr">
            <a:normAutofit fontScale="90000"/>
          </a:bodyPr>
          <a:lstStyle/>
          <a:p>
            <a:pPr>
              <a:lnSpc>
                <a:spcPct val="90000"/>
              </a:lnSpc>
            </a:pPr>
            <a:r>
              <a:rPr lang="en-US" sz="3600" dirty="0">
                <a:solidFill>
                  <a:srgbClr val="262626"/>
                </a:solidFill>
              </a:rPr>
              <a:t>Vision Awareness Program Suggested Activities</a:t>
            </a:r>
          </a:p>
        </p:txBody>
      </p:sp>
      <p:sp>
        <p:nvSpPr>
          <p:cNvPr id="56" name="Rectangle 55">
            <a:extLst>
              <a:ext uri="{FF2B5EF4-FFF2-40B4-BE49-F238E27FC236}">
                <a16:creationId xmlns:a16="http://schemas.microsoft.com/office/drawing/2014/main" id="{DD5289D1-D3B7-4C53-823E-280A79C02EB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descr="A group of people standing in front of a computer&#10;&#10;Description automatically generated">
            <a:extLst>
              <a:ext uri="{FF2B5EF4-FFF2-40B4-BE49-F238E27FC236}">
                <a16:creationId xmlns:a16="http://schemas.microsoft.com/office/drawing/2014/main" id="{98CA1A40-4A77-BB42-8BBB-F5622F246121}"/>
              </a:ext>
            </a:extLst>
          </p:cNvPr>
          <p:cNvPicPr>
            <a:picLocks noGrp="1" noChangeAspect="1"/>
          </p:cNvPicPr>
          <p:nvPr>
            <p:ph sz="half" idx="2"/>
          </p:nvPr>
        </p:nvPicPr>
        <p:blipFill>
          <a:blip r:embed="rId5"/>
          <a:stretch>
            <a:fillRect/>
          </a:stretch>
        </p:blipFill>
        <p:spPr>
          <a:xfrm>
            <a:off x="1421693" y="1410208"/>
            <a:ext cx="3858780" cy="3858780"/>
          </a:xfrm>
          <a:prstGeom prst="rect">
            <a:avLst/>
          </a:prstGeom>
        </p:spPr>
      </p:pic>
      <p:cxnSp>
        <p:nvCxnSpPr>
          <p:cNvPr id="58" name="Straight Connector 57">
            <a:extLst>
              <a:ext uri="{FF2B5EF4-FFF2-40B4-BE49-F238E27FC236}">
                <a16:creationId xmlns:a16="http://schemas.microsoft.com/office/drawing/2014/main" id="{A456CE10-0EE3-4503-ACF3-1D53A6FDBBB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73EE20FC-B0DF-324B-9F6B-150ABD7B2BF1}"/>
              </a:ext>
            </a:extLst>
          </p:cNvPr>
          <p:cNvSpPr>
            <a:spLocks noGrp="1"/>
          </p:cNvSpPr>
          <p:nvPr>
            <p:ph sz="half" idx="1"/>
          </p:nvPr>
        </p:nvSpPr>
        <p:spPr>
          <a:xfrm>
            <a:off x="6094411" y="2556932"/>
            <a:ext cx="5142158" cy="3050369"/>
          </a:xfrm>
        </p:spPr>
        <p:txBody>
          <a:bodyPr vert="horz" lIns="91440" tIns="45720" rIns="91440" bIns="45720" rtlCol="0" anchor="t">
            <a:normAutofit/>
          </a:bodyPr>
          <a:lstStyle/>
          <a:p>
            <a:r>
              <a:rPr lang="en-US" sz="2800" dirty="0">
                <a:solidFill>
                  <a:srgbClr val="262626"/>
                </a:solidFill>
              </a:rPr>
              <a:t>2. Children often experience vision problems that are not easily detected.   Learn how vision can affect school activities and how a Doctor of Optometry can help.  </a:t>
            </a:r>
          </a:p>
          <a:p>
            <a:endParaRPr lang="en-US" dirty="0">
              <a:solidFill>
                <a:srgbClr val="262626"/>
              </a:solidFill>
            </a:endParaRPr>
          </a:p>
        </p:txBody>
      </p:sp>
    </p:spTree>
    <p:extLst>
      <p:ext uri="{BB962C8B-B14F-4D97-AF65-F5344CB8AC3E}">
        <p14:creationId xmlns:p14="http://schemas.microsoft.com/office/powerpoint/2010/main" val="1568456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25DD4F-C2A1-9F4A-B547-1D3E228AF4B3}"/>
              </a:ext>
            </a:extLst>
          </p:cNvPr>
          <p:cNvSpPr>
            <a:spLocks noGrp="1"/>
          </p:cNvSpPr>
          <p:nvPr>
            <p:ph type="title"/>
          </p:nvPr>
        </p:nvSpPr>
        <p:spPr>
          <a:xfrm>
            <a:off x="1295402" y="982132"/>
            <a:ext cx="4800598" cy="1303867"/>
          </a:xfrm>
        </p:spPr>
        <p:txBody>
          <a:bodyPr>
            <a:normAutofit fontScale="90000"/>
          </a:bodyPr>
          <a:lstStyle/>
          <a:p>
            <a:r>
              <a:rPr lang="en-US" sz="3600" dirty="0">
                <a:solidFill>
                  <a:srgbClr val="262626"/>
                </a:solidFill>
              </a:rPr>
              <a:t>Vision Awareness Program Suggested Activities</a:t>
            </a:r>
            <a:endParaRPr lang="en-US" sz="3600" dirty="0"/>
          </a:p>
        </p:txBody>
      </p:sp>
      <p:sp>
        <p:nvSpPr>
          <p:cNvPr id="3" name="Content Placeholder 2">
            <a:extLst>
              <a:ext uri="{FF2B5EF4-FFF2-40B4-BE49-F238E27FC236}">
                <a16:creationId xmlns:a16="http://schemas.microsoft.com/office/drawing/2014/main" id="{FE01674F-9C06-8341-8B07-FE0117E52559}"/>
              </a:ext>
            </a:extLst>
          </p:cNvPr>
          <p:cNvSpPr>
            <a:spLocks noGrp="1"/>
          </p:cNvSpPr>
          <p:nvPr>
            <p:ph sz="half" idx="1"/>
          </p:nvPr>
        </p:nvSpPr>
        <p:spPr>
          <a:xfrm>
            <a:off x="1298448" y="2725614"/>
            <a:ext cx="4718304" cy="3144833"/>
          </a:xfrm>
        </p:spPr>
        <p:txBody>
          <a:bodyPr>
            <a:normAutofit/>
          </a:bodyPr>
          <a:lstStyle/>
          <a:p>
            <a:r>
              <a:rPr lang="en-US" sz="2800" dirty="0"/>
              <a:t>3. National Save Your Vision Month is March.  Make a poster in March or any time of the year that promotes eye health and good vision practices.</a:t>
            </a:r>
          </a:p>
          <a:p>
            <a:endParaRPr lang="en-US" dirty="0"/>
          </a:p>
        </p:txBody>
      </p:sp>
      <p:pic>
        <p:nvPicPr>
          <p:cNvPr id="5" name="Content Placeholder 6">
            <a:extLst>
              <a:ext uri="{FF2B5EF4-FFF2-40B4-BE49-F238E27FC236}">
                <a16:creationId xmlns:a16="http://schemas.microsoft.com/office/drawing/2014/main" id="{81E14E92-2014-2840-B412-C3AA30776960}"/>
              </a:ext>
            </a:extLst>
          </p:cNvPr>
          <p:cNvPicPr>
            <a:picLocks noGrp="1" noChangeAspect="1"/>
          </p:cNvPicPr>
          <p:nvPr>
            <p:ph sz="half" idx="2"/>
          </p:nvPr>
        </p:nvPicPr>
        <p:blipFill>
          <a:blip r:embed="rId2"/>
          <a:stretch>
            <a:fillRect/>
          </a:stretch>
        </p:blipFill>
        <p:spPr>
          <a:xfrm>
            <a:off x="6225708" y="720970"/>
            <a:ext cx="5232867" cy="5494094"/>
          </a:xfrm>
          <a:prstGeom prst="rect">
            <a:avLst/>
          </a:prstGeom>
        </p:spPr>
      </p:pic>
    </p:spTree>
    <p:extLst>
      <p:ext uri="{BB962C8B-B14F-4D97-AF65-F5344CB8AC3E}">
        <p14:creationId xmlns:p14="http://schemas.microsoft.com/office/powerpoint/2010/main" val="2331093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39" name="Group 18">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20" name="Picture 19">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1" name="Rectangle 20">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22" name="Picture 21">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3" name="Picture 22">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40" name="Straight Connector 24">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1" name="Rectangle 26">
            <a:extLst>
              <a:ext uri="{FF2B5EF4-FFF2-40B4-BE49-F238E27FC236}">
                <a16:creationId xmlns:a16="http://schemas.microsoft.com/office/drawing/2014/main" id="{22AC0F86-9A78-4E84-A4B4-ADB8B2629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28">
            <a:extLst>
              <a:ext uri="{FF2B5EF4-FFF2-40B4-BE49-F238E27FC236}">
                <a16:creationId xmlns:a16="http://schemas.microsoft.com/office/drawing/2014/main" id="{4AF78B9E-8BE2-4706-9377-A05FA25AB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0" name="Picture 29">
              <a:extLst>
                <a:ext uri="{FF2B5EF4-FFF2-40B4-BE49-F238E27FC236}">
                  <a16:creationId xmlns:a16="http://schemas.microsoft.com/office/drawing/2014/main" id="{32CDFDE2-4DB3-4623-BA21-187D1B710F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1" name="Rectangle 30">
              <a:extLst>
                <a:ext uri="{FF2B5EF4-FFF2-40B4-BE49-F238E27FC236}">
                  <a16:creationId xmlns:a16="http://schemas.microsoft.com/office/drawing/2014/main" id="{ED74B2AA-1443-4E9B-8462-F7F5B852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32" name="Picture 31">
              <a:extLst>
                <a:ext uri="{FF2B5EF4-FFF2-40B4-BE49-F238E27FC236}">
                  <a16:creationId xmlns:a16="http://schemas.microsoft.com/office/drawing/2014/main" id="{9BB652B6-7300-49EC-9422-EF5342492AF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3" name="Picture 32">
              <a:extLst>
                <a:ext uri="{FF2B5EF4-FFF2-40B4-BE49-F238E27FC236}">
                  <a16:creationId xmlns:a16="http://schemas.microsoft.com/office/drawing/2014/main" id="{D0909587-01DE-424D-A15F-DAA28CF2CD3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10" name="Title 9">
            <a:extLst>
              <a:ext uri="{FF2B5EF4-FFF2-40B4-BE49-F238E27FC236}">
                <a16:creationId xmlns:a16="http://schemas.microsoft.com/office/drawing/2014/main" id="{36DC2CFC-3C11-E94E-B2B3-9D60707407C2}"/>
              </a:ext>
            </a:extLst>
          </p:cNvPr>
          <p:cNvSpPr>
            <a:spLocks noGrp="1"/>
          </p:cNvSpPr>
          <p:nvPr>
            <p:ph type="title"/>
          </p:nvPr>
        </p:nvSpPr>
        <p:spPr>
          <a:xfrm>
            <a:off x="6740041" y="982134"/>
            <a:ext cx="5171909" cy="1303867"/>
          </a:xfrm>
        </p:spPr>
        <p:txBody>
          <a:bodyPr vert="horz" lIns="91440" tIns="45720" rIns="91440" bIns="45720" rtlCol="0" anchor="ctr">
            <a:noAutofit/>
          </a:bodyPr>
          <a:lstStyle/>
          <a:p>
            <a:pPr>
              <a:lnSpc>
                <a:spcPct val="90000"/>
              </a:lnSpc>
            </a:pPr>
            <a:r>
              <a:rPr lang="en-US" sz="3300" dirty="0">
                <a:solidFill>
                  <a:srgbClr val="262626"/>
                </a:solidFill>
              </a:rPr>
              <a:t>Vision Awareness Program Suggested Activities</a:t>
            </a:r>
            <a:endParaRPr lang="en-US" sz="3300" dirty="0"/>
          </a:p>
        </p:txBody>
      </p:sp>
      <p:sp>
        <p:nvSpPr>
          <p:cNvPr id="43" name="Rectangle 34">
            <a:extLst>
              <a:ext uri="{FF2B5EF4-FFF2-40B4-BE49-F238E27FC236}">
                <a16:creationId xmlns:a16="http://schemas.microsoft.com/office/drawing/2014/main" id="{69A54E25-1C05-48E5-A5CC-3778C1D36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Content Placeholder 13" descr="A group of people in uniform&#10;&#10;Description automatically generated">
            <a:extLst>
              <a:ext uri="{FF2B5EF4-FFF2-40B4-BE49-F238E27FC236}">
                <a16:creationId xmlns:a16="http://schemas.microsoft.com/office/drawing/2014/main" id="{724011C4-24A5-2142-9A64-87A131A5F49A}"/>
              </a:ext>
            </a:extLst>
          </p:cNvPr>
          <p:cNvPicPr>
            <a:picLocks noGrp="1" noChangeAspect="1"/>
          </p:cNvPicPr>
          <p:nvPr>
            <p:ph sz="half" idx="2"/>
          </p:nvPr>
        </p:nvPicPr>
        <p:blipFill rotWithShape="1">
          <a:blip r:embed="rId5"/>
          <a:srcRect b="26900"/>
          <a:stretch/>
        </p:blipFill>
        <p:spPr>
          <a:xfrm>
            <a:off x="1445528" y="1413306"/>
            <a:ext cx="5278777" cy="3858780"/>
          </a:xfrm>
          <a:prstGeom prst="rect">
            <a:avLst/>
          </a:prstGeom>
        </p:spPr>
      </p:pic>
      <p:cxnSp>
        <p:nvCxnSpPr>
          <p:cNvPr id="44" name="Straight Connector 36">
            <a:extLst>
              <a:ext uri="{FF2B5EF4-FFF2-40B4-BE49-F238E27FC236}">
                <a16:creationId xmlns:a16="http://schemas.microsoft.com/office/drawing/2014/main" id="{0E5D0023-B23E-4823-8D72-B07FFF8CAE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11" name="Content Placeholder 10">
            <a:extLst>
              <a:ext uri="{FF2B5EF4-FFF2-40B4-BE49-F238E27FC236}">
                <a16:creationId xmlns:a16="http://schemas.microsoft.com/office/drawing/2014/main" id="{BD7AB692-1B78-6D46-A94B-F95B2A9DAD0B}"/>
              </a:ext>
            </a:extLst>
          </p:cNvPr>
          <p:cNvSpPr>
            <a:spLocks noGrp="1"/>
          </p:cNvSpPr>
          <p:nvPr>
            <p:ph sz="half" idx="1"/>
          </p:nvPr>
        </p:nvSpPr>
        <p:spPr>
          <a:xfrm>
            <a:off x="7332317" y="2556932"/>
            <a:ext cx="4079395" cy="3318936"/>
          </a:xfrm>
        </p:spPr>
        <p:txBody>
          <a:bodyPr vert="horz" lIns="91440" tIns="45720" rIns="91440" bIns="45720" rtlCol="0" anchor="t">
            <a:normAutofit/>
          </a:bodyPr>
          <a:lstStyle/>
          <a:p>
            <a:r>
              <a:rPr lang="en-US" sz="2800" dirty="0"/>
              <a:t>4. Learn about a career as a Doctor of Optometry. What are Optometry School requirements?  Where are Optometry Schools located?</a:t>
            </a:r>
          </a:p>
          <a:p>
            <a:endParaRPr lang="en-US" dirty="0"/>
          </a:p>
        </p:txBody>
      </p:sp>
    </p:spTree>
    <p:extLst>
      <p:ext uri="{BB962C8B-B14F-4D97-AF65-F5344CB8AC3E}">
        <p14:creationId xmlns:p14="http://schemas.microsoft.com/office/powerpoint/2010/main" val="27074095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C86D22-6092-EA47-A309-5FC448D7B0C7}"/>
              </a:ext>
            </a:extLst>
          </p:cNvPr>
          <p:cNvSpPr>
            <a:spLocks noGrp="1"/>
          </p:cNvSpPr>
          <p:nvPr>
            <p:ph type="title"/>
          </p:nvPr>
        </p:nvSpPr>
        <p:spPr>
          <a:xfrm>
            <a:off x="6096000" y="982005"/>
            <a:ext cx="5029197" cy="1303867"/>
          </a:xfrm>
        </p:spPr>
        <p:txBody>
          <a:bodyPr>
            <a:noAutofit/>
          </a:bodyPr>
          <a:lstStyle/>
          <a:p>
            <a:r>
              <a:rPr lang="en-US" sz="3600" dirty="0">
                <a:solidFill>
                  <a:srgbClr val="262626"/>
                </a:solidFill>
              </a:rPr>
              <a:t>Vision Awareness Program Suggested Activities</a:t>
            </a:r>
            <a:endParaRPr lang="en-US" sz="3600" dirty="0"/>
          </a:p>
        </p:txBody>
      </p:sp>
      <p:pic>
        <p:nvPicPr>
          <p:cNvPr id="7" name="Content Placeholder 6" descr="A group of people walking down the street&#10;&#10;Description automatically generated">
            <a:extLst>
              <a:ext uri="{FF2B5EF4-FFF2-40B4-BE49-F238E27FC236}">
                <a16:creationId xmlns:a16="http://schemas.microsoft.com/office/drawing/2014/main" id="{04163825-6351-5742-801C-432D707199A8}"/>
              </a:ext>
            </a:extLst>
          </p:cNvPr>
          <p:cNvPicPr>
            <a:picLocks noGrp="1" noChangeAspect="1"/>
          </p:cNvPicPr>
          <p:nvPr>
            <p:ph sz="half" idx="1"/>
          </p:nvPr>
        </p:nvPicPr>
        <p:blipFill>
          <a:blip r:embed="rId2"/>
          <a:stretch>
            <a:fillRect/>
          </a:stretch>
        </p:blipFill>
        <p:spPr>
          <a:xfrm>
            <a:off x="1365807" y="1263245"/>
            <a:ext cx="4355087" cy="4331510"/>
          </a:xfrm>
        </p:spPr>
      </p:pic>
      <p:sp>
        <p:nvSpPr>
          <p:cNvPr id="4" name="Content Placeholder 3">
            <a:extLst>
              <a:ext uri="{FF2B5EF4-FFF2-40B4-BE49-F238E27FC236}">
                <a16:creationId xmlns:a16="http://schemas.microsoft.com/office/drawing/2014/main" id="{1C788822-9D8A-984F-9DBB-41E2C08BB040}"/>
              </a:ext>
            </a:extLst>
          </p:cNvPr>
          <p:cNvSpPr>
            <a:spLocks noGrp="1"/>
          </p:cNvSpPr>
          <p:nvPr>
            <p:ph sz="half" idx="2"/>
          </p:nvPr>
        </p:nvSpPr>
        <p:spPr>
          <a:xfrm>
            <a:off x="6471108" y="2871839"/>
            <a:ext cx="4654089" cy="3004156"/>
          </a:xfrm>
        </p:spPr>
        <p:txBody>
          <a:bodyPr/>
          <a:lstStyle/>
          <a:p>
            <a:r>
              <a:rPr lang="en-US" sz="2800" dirty="0"/>
              <a:t>5. Run an Eyeglass Donation Drive. Have your troop collect eyeglasses and contact a local service organization in your area that collects them.  </a:t>
            </a:r>
          </a:p>
          <a:p>
            <a:endParaRPr lang="en-US" dirty="0"/>
          </a:p>
        </p:txBody>
      </p:sp>
    </p:spTree>
    <p:extLst>
      <p:ext uri="{BB962C8B-B14F-4D97-AF65-F5344CB8AC3E}">
        <p14:creationId xmlns:p14="http://schemas.microsoft.com/office/powerpoint/2010/main" val="1966847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3" name="Picture 12">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5" name="Picture 14">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18" name="Straight Connector 17">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20" name="Rectangle 19">
            <a:extLst>
              <a:ext uri="{FF2B5EF4-FFF2-40B4-BE49-F238E27FC236}">
                <a16:creationId xmlns:a16="http://schemas.microsoft.com/office/drawing/2014/main" id="{572F6A24-139E-4EB5-86D2-431F42EF85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3963AE85-BE5D-4975-BACF-DDDCC9C2ACD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23" name="Picture 22">
              <a:extLst>
                <a:ext uri="{FF2B5EF4-FFF2-40B4-BE49-F238E27FC236}">
                  <a16:creationId xmlns:a16="http://schemas.microsoft.com/office/drawing/2014/main" id="{1E7751F0-16BF-4A9D-B778-5D46B92B447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4" name="Rectangle 23">
              <a:extLst>
                <a:ext uri="{FF2B5EF4-FFF2-40B4-BE49-F238E27FC236}">
                  <a16:creationId xmlns:a16="http://schemas.microsoft.com/office/drawing/2014/main" id="{1D755924-121A-47AA-8613-995D4108BC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25" name="Picture 24">
              <a:extLst>
                <a:ext uri="{FF2B5EF4-FFF2-40B4-BE49-F238E27FC236}">
                  <a16:creationId xmlns:a16="http://schemas.microsoft.com/office/drawing/2014/main" id="{B4D2AFDA-19BE-4455-830E-1541E5D7BA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26" name="Picture 25">
              <a:extLst>
                <a:ext uri="{FF2B5EF4-FFF2-40B4-BE49-F238E27FC236}">
                  <a16:creationId xmlns:a16="http://schemas.microsoft.com/office/drawing/2014/main" id="{0FB15EBF-E414-4E00-87E7-700A78A60F6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4" name="Title 3">
            <a:extLst>
              <a:ext uri="{FF2B5EF4-FFF2-40B4-BE49-F238E27FC236}">
                <a16:creationId xmlns:a16="http://schemas.microsoft.com/office/drawing/2014/main" id="{6B499A85-63BA-BB4C-A0A5-184F8C5A5A71}"/>
              </a:ext>
            </a:extLst>
          </p:cNvPr>
          <p:cNvSpPr>
            <a:spLocks noGrp="1"/>
          </p:cNvSpPr>
          <p:nvPr>
            <p:ph type="title"/>
          </p:nvPr>
        </p:nvSpPr>
        <p:spPr>
          <a:xfrm>
            <a:off x="6094412" y="982132"/>
            <a:ext cx="4802185" cy="1303867"/>
          </a:xfrm>
        </p:spPr>
        <p:txBody>
          <a:bodyPr vert="horz" lIns="91440" tIns="45720" rIns="91440" bIns="45720" rtlCol="0" anchor="ctr">
            <a:normAutofit fontScale="90000"/>
          </a:bodyPr>
          <a:lstStyle/>
          <a:p>
            <a:pPr>
              <a:lnSpc>
                <a:spcPct val="90000"/>
              </a:lnSpc>
            </a:pPr>
            <a:r>
              <a:rPr lang="en-US" sz="3600" dirty="0">
                <a:solidFill>
                  <a:srgbClr val="262626"/>
                </a:solidFill>
              </a:rPr>
              <a:t>Vision Awareness Program Suggested Activities</a:t>
            </a:r>
            <a:endParaRPr lang="en-US" sz="3600" dirty="0"/>
          </a:p>
        </p:txBody>
      </p:sp>
      <p:sp>
        <p:nvSpPr>
          <p:cNvPr id="28" name="Rectangle 27">
            <a:extLst>
              <a:ext uri="{FF2B5EF4-FFF2-40B4-BE49-F238E27FC236}">
                <a16:creationId xmlns:a16="http://schemas.microsoft.com/office/drawing/2014/main" id="{C9DA5B05-DD14-4860-AC45-02A8D2EE1A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4517009"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a:extLst>
              <a:ext uri="{FF2B5EF4-FFF2-40B4-BE49-F238E27FC236}">
                <a16:creationId xmlns:a16="http://schemas.microsoft.com/office/drawing/2014/main" id="{D0FD9F76-2793-5A42-8603-73C52CC0F86B}"/>
              </a:ext>
            </a:extLst>
          </p:cNvPr>
          <p:cNvPicPr>
            <a:picLocks noGrp="1" noChangeAspect="1"/>
          </p:cNvPicPr>
          <p:nvPr>
            <p:ph sz="half" idx="2"/>
          </p:nvPr>
        </p:nvPicPr>
        <p:blipFill rotWithShape="1">
          <a:blip r:embed="rId5" cstate="screen">
            <a:extLst>
              <a:ext uri="{28A0092B-C50C-407E-A947-70E740481C1C}">
                <a14:useLocalDpi xmlns:a14="http://schemas.microsoft.com/office/drawing/2010/main"/>
              </a:ext>
            </a:extLst>
          </a:blip>
          <a:srcRect l="1616" t="19621" r="46588" b="2"/>
          <a:stretch/>
        </p:blipFill>
        <p:spPr>
          <a:xfrm>
            <a:off x="1287700" y="1204405"/>
            <a:ext cx="4070931" cy="4295660"/>
          </a:xfrm>
          <a:prstGeom prst="rect">
            <a:avLst/>
          </a:prstGeom>
        </p:spPr>
      </p:pic>
      <p:cxnSp>
        <p:nvCxnSpPr>
          <p:cNvPr id="30" name="Straight Connector 29">
            <a:extLst>
              <a:ext uri="{FF2B5EF4-FFF2-40B4-BE49-F238E27FC236}">
                <a16:creationId xmlns:a16="http://schemas.microsoft.com/office/drawing/2014/main" id="{36BE37AC-AD36-4C42-9B8C-C5500F4E7C6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4412" y="2400639"/>
            <a:ext cx="4802185" cy="0"/>
          </a:xfrm>
          <a:prstGeom prst="line">
            <a:avLst/>
          </a:prstGeom>
        </p:spPr>
        <p:style>
          <a:lnRef idx="2">
            <a:schemeClr val="accent1"/>
          </a:lnRef>
          <a:fillRef idx="0">
            <a:schemeClr val="accent1"/>
          </a:fillRef>
          <a:effectRef idx="1">
            <a:schemeClr val="accent1"/>
          </a:effectRef>
          <a:fontRef idx="minor">
            <a:schemeClr val="tx1"/>
          </a:fontRef>
        </p:style>
      </p:cxnSp>
      <p:sp>
        <p:nvSpPr>
          <p:cNvPr id="5" name="Content Placeholder 4">
            <a:extLst>
              <a:ext uri="{FF2B5EF4-FFF2-40B4-BE49-F238E27FC236}">
                <a16:creationId xmlns:a16="http://schemas.microsoft.com/office/drawing/2014/main" id="{ABDE1F85-0BF5-164A-A88E-FE689F66B358}"/>
              </a:ext>
            </a:extLst>
          </p:cNvPr>
          <p:cNvSpPr>
            <a:spLocks noGrp="1"/>
          </p:cNvSpPr>
          <p:nvPr>
            <p:ph sz="half" idx="1"/>
          </p:nvPr>
        </p:nvSpPr>
        <p:spPr>
          <a:xfrm>
            <a:off x="5804709" y="2400639"/>
            <a:ext cx="5607003" cy="3962397"/>
          </a:xfrm>
        </p:spPr>
        <p:txBody>
          <a:bodyPr vert="horz" lIns="91440" tIns="45720" rIns="91440" bIns="45720" rtlCol="0" anchor="t">
            <a:normAutofit lnSpcReduction="10000"/>
          </a:bodyPr>
          <a:lstStyle/>
          <a:p>
            <a:pPr>
              <a:lnSpc>
                <a:spcPct val="90000"/>
              </a:lnSpc>
            </a:pPr>
            <a:r>
              <a:rPr lang="en-US" sz="2800" dirty="0"/>
              <a:t>6</a:t>
            </a:r>
            <a:r>
              <a:rPr lang="en-US" sz="2000" dirty="0"/>
              <a:t>.  </a:t>
            </a:r>
            <a:r>
              <a:rPr lang="en-US" sz="2800" dirty="0"/>
              <a:t>Do “activities in the dark”.  Divide the Scouts into pairs, having one scout be blindfolded and the other scout be non-blindfolded.  The blindfolded scout should try some basic activities.  The non-blindfolded scout should lead, explain what is seen and guide the scout for safety.  Then trade roles. </a:t>
            </a:r>
          </a:p>
          <a:p>
            <a:pPr>
              <a:lnSpc>
                <a:spcPct val="90000"/>
              </a:lnSpc>
            </a:pPr>
            <a:r>
              <a:rPr lang="en-US" sz="2800" dirty="0"/>
              <a:t>How did it feel to not be able to see?  </a:t>
            </a:r>
          </a:p>
        </p:txBody>
      </p:sp>
    </p:spTree>
    <p:extLst>
      <p:ext uri="{BB962C8B-B14F-4D97-AF65-F5344CB8AC3E}">
        <p14:creationId xmlns:p14="http://schemas.microsoft.com/office/powerpoint/2010/main" val="9902225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DFB5D1BB-0703-437B-BD1E-1D07F8A273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36" name="Picture 35">
              <a:extLst>
                <a:ext uri="{FF2B5EF4-FFF2-40B4-BE49-F238E27FC236}">
                  <a16:creationId xmlns:a16="http://schemas.microsoft.com/office/drawing/2014/main" id="{3886586B-3F0F-4593-B272-AE75AD0F092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37" name="Rectangle 36">
              <a:extLst>
                <a:ext uri="{FF2B5EF4-FFF2-40B4-BE49-F238E27FC236}">
                  <a16:creationId xmlns:a16="http://schemas.microsoft.com/office/drawing/2014/main" id="{020DEB59-BF94-41B5-8F16-8B10442EE0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38" name="Picture 37">
              <a:extLst>
                <a:ext uri="{FF2B5EF4-FFF2-40B4-BE49-F238E27FC236}">
                  <a16:creationId xmlns:a16="http://schemas.microsoft.com/office/drawing/2014/main" id="{9A3BEF6F-FC03-43B1-8D1B-8DA3A360DBF0}"/>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39" name="Picture 38">
              <a:extLst>
                <a:ext uri="{FF2B5EF4-FFF2-40B4-BE49-F238E27FC236}">
                  <a16:creationId xmlns:a16="http://schemas.microsoft.com/office/drawing/2014/main" id="{0F49BA32-A501-4C79-9A72-92587AB9EEF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cxnSp>
        <p:nvCxnSpPr>
          <p:cNvPr id="41" name="Straight Connector 40">
            <a:extLst>
              <a:ext uri="{FF2B5EF4-FFF2-40B4-BE49-F238E27FC236}">
                <a16:creationId xmlns:a16="http://schemas.microsoft.com/office/drawing/2014/main" id="{883F92AF-2403-4558-B1D7-72130A1E4BC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useBgFill="1">
        <p:nvSpPr>
          <p:cNvPr id="43" name="Rectangle 42">
            <a:extLst>
              <a:ext uri="{FF2B5EF4-FFF2-40B4-BE49-F238E27FC236}">
                <a16:creationId xmlns:a16="http://schemas.microsoft.com/office/drawing/2014/main" id="{22AC0F86-9A78-4E84-A4B4-ADB8B2629A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4AF78B9E-8BE2-4706-9377-A05FA25ABAB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46" name="Picture 45">
              <a:extLst>
                <a:ext uri="{FF2B5EF4-FFF2-40B4-BE49-F238E27FC236}">
                  <a16:creationId xmlns:a16="http://schemas.microsoft.com/office/drawing/2014/main" id="{32CDFDE2-4DB3-4623-BA21-187D1B710F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47" name="Rectangle 46">
              <a:extLst>
                <a:ext uri="{FF2B5EF4-FFF2-40B4-BE49-F238E27FC236}">
                  <a16:creationId xmlns:a16="http://schemas.microsoft.com/office/drawing/2014/main" id="{ED74B2AA-1443-4E9B-8462-F7F5B85259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48" name="Picture 47">
              <a:extLst>
                <a:ext uri="{FF2B5EF4-FFF2-40B4-BE49-F238E27FC236}">
                  <a16:creationId xmlns:a16="http://schemas.microsoft.com/office/drawing/2014/main" id="{9BB652B6-7300-49EC-9422-EF5342492AF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49" name="Picture 48">
              <a:extLst>
                <a:ext uri="{FF2B5EF4-FFF2-40B4-BE49-F238E27FC236}">
                  <a16:creationId xmlns:a16="http://schemas.microsoft.com/office/drawing/2014/main" id="{D0909587-01DE-424D-A15F-DAA28CF2CD3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C86A4DDC-ED43-2E41-9B32-CD7E16DC3508}"/>
              </a:ext>
            </a:extLst>
          </p:cNvPr>
          <p:cNvSpPr>
            <a:spLocks noGrp="1"/>
          </p:cNvSpPr>
          <p:nvPr>
            <p:ph type="title"/>
          </p:nvPr>
        </p:nvSpPr>
        <p:spPr>
          <a:xfrm>
            <a:off x="7051066" y="56089"/>
            <a:ext cx="4695457" cy="2229911"/>
          </a:xfrm>
        </p:spPr>
        <p:txBody>
          <a:bodyPr vert="horz" lIns="91440" tIns="45720" rIns="91440" bIns="45720" rtlCol="0" anchor="ctr">
            <a:normAutofit fontScale="90000"/>
          </a:bodyPr>
          <a:lstStyle/>
          <a:p>
            <a:pPr>
              <a:lnSpc>
                <a:spcPct val="90000"/>
              </a:lnSpc>
            </a:pPr>
            <a:br>
              <a:rPr lang="en-US" sz="3400" dirty="0"/>
            </a:br>
            <a:br>
              <a:rPr lang="en-US" sz="3400" dirty="0"/>
            </a:br>
            <a:r>
              <a:rPr lang="en-US" sz="4900" dirty="0"/>
              <a:t>Common Vision Conditions</a:t>
            </a:r>
          </a:p>
        </p:txBody>
      </p:sp>
      <p:sp>
        <p:nvSpPr>
          <p:cNvPr id="51" name="Rectangle 50">
            <a:extLst>
              <a:ext uri="{FF2B5EF4-FFF2-40B4-BE49-F238E27FC236}">
                <a16:creationId xmlns:a16="http://schemas.microsoft.com/office/drawing/2014/main" id="{69A54E25-1C05-48E5-A5CC-3778C1D363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3" y="1092200"/>
            <a:ext cx="5942687"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Content Placeholder 6" descr="A group of people in a room&#10;&#10;Description automatically generated">
            <a:extLst>
              <a:ext uri="{FF2B5EF4-FFF2-40B4-BE49-F238E27FC236}">
                <a16:creationId xmlns:a16="http://schemas.microsoft.com/office/drawing/2014/main" id="{D4F5B5BB-0ABE-9141-BA1A-E89E58B89458}"/>
              </a:ext>
            </a:extLst>
          </p:cNvPr>
          <p:cNvPicPr>
            <a:picLocks noGrp="1" noChangeAspect="1"/>
          </p:cNvPicPr>
          <p:nvPr>
            <p:ph sz="half" idx="2"/>
          </p:nvPr>
        </p:nvPicPr>
        <p:blipFill rotWithShape="1">
          <a:blip r:embed="rId5"/>
          <a:srcRect t="29233" b="15942"/>
          <a:stretch/>
        </p:blipFill>
        <p:spPr>
          <a:xfrm>
            <a:off x="1412683" y="1410208"/>
            <a:ext cx="5278777" cy="3858780"/>
          </a:xfrm>
          <a:prstGeom prst="rect">
            <a:avLst/>
          </a:prstGeom>
        </p:spPr>
      </p:pic>
      <p:cxnSp>
        <p:nvCxnSpPr>
          <p:cNvPr id="60" name="Straight Connector 52">
            <a:extLst>
              <a:ext uri="{FF2B5EF4-FFF2-40B4-BE49-F238E27FC236}">
                <a16:creationId xmlns:a16="http://schemas.microsoft.com/office/drawing/2014/main" id="{0E5D0023-B23E-4823-8D72-B07FFF8CAE9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520089" y="2400639"/>
            <a:ext cx="337650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61A2E7F9-6E9B-9241-92F3-D5BF7961C433}"/>
              </a:ext>
            </a:extLst>
          </p:cNvPr>
          <p:cNvSpPr>
            <a:spLocks noGrp="1"/>
          </p:cNvSpPr>
          <p:nvPr>
            <p:ph sz="half" idx="1"/>
          </p:nvPr>
        </p:nvSpPr>
        <p:spPr>
          <a:xfrm>
            <a:off x="7366469" y="2556932"/>
            <a:ext cx="4045243" cy="3318936"/>
          </a:xfrm>
        </p:spPr>
        <p:txBody>
          <a:bodyPr vert="horz" lIns="91440" tIns="45720" rIns="91440" bIns="45720" rtlCol="0" anchor="t">
            <a:normAutofit/>
          </a:bodyPr>
          <a:lstStyle/>
          <a:p>
            <a:r>
              <a:rPr lang="en-US" dirty="0"/>
              <a:t>Nearsightedness (myopia) is when you can see at near but far away is blurry.</a:t>
            </a:r>
          </a:p>
          <a:p>
            <a:r>
              <a:rPr lang="en-US" dirty="0"/>
              <a:t>Farsightedness (hyperopia) is when you can see far away but up close is blurry.</a:t>
            </a:r>
          </a:p>
          <a:p>
            <a:r>
              <a:rPr lang="en-US" dirty="0"/>
              <a:t>Astigmatism is when objects at all distances are blurry.</a:t>
            </a:r>
          </a:p>
        </p:txBody>
      </p:sp>
    </p:spTree>
    <p:extLst>
      <p:ext uri="{BB962C8B-B14F-4D97-AF65-F5344CB8AC3E}">
        <p14:creationId xmlns:p14="http://schemas.microsoft.com/office/powerpoint/2010/main" val="147308124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otalTime>5809</TotalTime>
  <Words>637</Words>
  <Application>Microsoft Office PowerPoint</Application>
  <PresentationFormat>Widescreen</PresentationFormat>
  <Paragraphs>47</Paragraphs>
  <Slides>22</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22</vt:i4>
      </vt:variant>
    </vt:vector>
  </HeadingPairs>
  <TitlesOfParts>
    <vt:vector size="25" baseType="lpstr">
      <vt:lpstr>Arial</vt:lpstr>
      <vt:lpstr>Garamond</vt:lpstr>
      <vt:lpstr>Organic</vt:lpstr>
      <vt:lpstr>Vision Awareness Program</vt:lpstr>
      <vt:lpstr>Vision Awareness Program</vt:lpstr>
      <vt:lpstr>Vision Awareness Program Suggested Activities</vt:lpstr>
      <vt:lpstr>Vision Awareness Program Suggested Activities</vt:lpstr>
      <vt:lpstr>Vision Awareness Program Suggested Activities</vt:lpstr>
      <vt:lpstr>Vision Awareness Program Suggested Activities</vt:lpstr>
      <vt:lpstr>Vision Awareness Program Suggested Activities</vt:lpstr>
      <vt:lpstr>Vision Awareness Program Suggested Activities</vt:lpstr>
      <vt:lpstr>  Common Vision Conditions</vt:lpstr>
      <vt:lpstr>Myopia, Hyperopia, Astigmatism</vt:lpstr>
      <vt:lpstr>Glasses and Contacts</vt:lpstr>
      <vt:lpstr>Glasses and Contacts</vt:lpstr>
      <vt:lpstr>Ocular Health Slit Lamp Exam</vt:lpstr>
      <vt:lpstr>Cornea, Iris, Pupil, Cataracts, Astigmatism</vt:lpstr>
      <vt:lpstr>Ocular Health Retinal Exam</vt:lpstr>
      <vt:lpstr>PowerPoint Presentation</vt:lpstr>
      <vt:lpstr>PowerPoint Presentation</vt:lpstr>
      <vt:lpstr>PowerPoint Presentation</vt:lpstr>
      <vt:lpstr>Low Vision Services</vt:lpstr>
      <vt:lpstr>PowerPoint Presentation</vt:lpstr>
      <vt:lpstr>Congratulations  in earning  the  Vision  Awareness  Patch</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Vision Awareness Program</dc:title>
  <dc:creator>Maria Richman</dc:creator>
  <cp:lastModifiedBy>Thomas, Susan L.</cp:lastModifiedBy>
  <cp:revision>20</cp:revision>
  <dcterms:created xsi:type="dcterms:W3CDTF">2020-10-18T21:31:35Z</dcterms:created>
  <dcterms:modified xsi:type="dcterms:W3CDTF">2020-11-19T17:35:42Z</dcterms:modified>
</cp:coreProperties>
</file>